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6" r:id="rId1"/>
  </p:sldMasterIdLst>
  <p:notesMasterIdLst>
    <p:notesMasterId r:id="rId19"/>
  </p:notesMasterIdLst>
  <p:sldIdLst>
    <p:sldId id="427" r:id="rId2"/>
    <p:sldId id="444" r:id="rId3"/>
    <p:sldId id="429" r:id="rId4"/>
    <p:sldId id="430" r:id="rId5"/>
    <p:sldId id="431" r:id="rId6"/>
    <p:sldId id="432" r:id="rId7"/>
    <p:sldId id="433" r:id="rId8"/>
    <p:sldId id="434" r:id="rId9"/>
    <p:sldId id="435" r:id="rId10"/>
    <p:sldId id="447" r:id="rId11"/>
    <p:sldId id="443" r:id="rId12"/>
    <p:sldId id="438" r:id="rId13"/>
    <p:sldId id="442" r:id="rId14"/>
    <p:sldId id="448" r:id="rId15"/>
    <p:sldId id="436" r:id="rId16"/>
    <p:sldId id="437" r:id="rId17"/>
    <p:sldId id="440" r:id="rId18"/>
  </p:sldIdLst>
  <p:sldSz cx="12192000" cy="6858000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E0F1"/>
    <a:srgbClr val="C3E3F3"/>
    <a:srgbClr val="CDE8F5"/>
    <a:srgbClr val="97CDE7"/>
    <a:srgbClr val="D2EAF7"/>
    <a:srgbClr val="95CCE7"/>
    <a:srgbClr val="D3EBF7"/>
    <a:srgbClr val="C1E2F2"/>
    <a:srgbClr val="CFE9F6"/>
    <a:srgbClr val="DAE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64" d="100"/>
          <a:sy n="164" d="100"/>
        </p:scale>
        <p:origin x="104" y="136"/>
      </p:cViewPr>
      <p:guideLst>
        <p:guide orient="horz" pos="2115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9547B-FC3B-4DE2-B220-E4CA175769F0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2296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751219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40D86-D93D-4948-8406-B5D004F93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712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22963" cy="33321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AA1C6-99EA-4510-8C60-49B997619EE2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696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print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1" y="2"/>
            <a:ext cx="307340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33651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05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33651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1689" cap="all" baseline="0">
                <a:solidFill>
                  <a:schemeClr val="tx2"/>
                </a:solidFill>
              </a:defRPr>
            </a:lvl1pPr>
            <a:lvl2pPr marL="386151" indent="0" algn="ctr">
              <a:buNone/>
              <a:defRPr sz="1689"/>
            </a:lvl2pPr>
            <a:lvl3pPr marL="772302" indent="0" algn="ctr">
              <a:buNone/>
              <a:defRPr sz="1520"/>
            </a:lvl3pPr>
            <a:lvl4pPr marL="1158453" indent="0" algn="ctr">
              <a:buNone/>
              <a:defRPr sz="1351"/>
            </a:lvl4pPr>
            <a:lvl5pPr marL="1544604" indent="0" algn="ctr">
              <a:buNone/>
              <a:defRPr sz="1351"/>
            </a:lvl5pPr>
            <a:lvl6pPr marL="1930756" indent="0" algn="ctr">
              <a:buNone/>
              <a:defRPr sz="1351"/>
            </a:lvl6pPr>
            <a:lvl7pPr marL="2316907" indent="0" algn="ctr">
              <a:buNone/>
              <a:defRPr sz="1351"/>
            </a:lvl7pPr>
            <a:lvl8pPr marL="2703058" indent="0" algn="ctr">
              <a:buNone/>
              <a:defRPr sz="1351"/>
            </a:lvl8pPr>
            <a:lvl9pPr marL="3089209" indent="0" algn="ctr">
              <a:buNone/>
              <a:defRPr sz="1351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34737" y="5410204"/>
            <a:ext cx="2743200" cy="365125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33651" y="5410204"/>
            <a:ext cx="5124887" cy="365125"/>
          </a:xfrm>
        </p:spPr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4139" y="5410201"/>
            <a:ext cx="771089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265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4304667"/>
            <a:ext cx="9912355" cy="819355"/>
          </a:xfrm>
        </p:spPr>
        <p:txBody>
          <a:bodyPr anchor="b">
            <a:normAutofit/>
          </a:bodyPr>
          <a:lstStyle>
            <a:lvl1pPr>
              <a:defRPr sz="2703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5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703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6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351"/>
            </a:lvl1pPr>
            <a:lvl2pPr marL="386151" indent="0">
              <a:buNone/>
              <a:defRPr sz="1182"/>
            </a:lvl2pPr>
            <a:lvl3pPr marL="772302" indent="0">
              <a:buNone/>
              <a:defRPr sz="1014"/>
            </a:lvl3pPr>
            <a:lvl4pPr marL="1158453" indent="0">
              <a:buNone/>
              <a:defRPr sz="845"/>
            </a:lvl4pPr>
            <a:lvl5pPr marL="1544604" indent="0">
              <a:buNone/>
              <a:defRPr sz="845"/>
            </a:lvl5pPr>
            <a:lvl6pPr marL="1930756" indent="0">
              <a:buNone/>
              <a:defRPr sz="845"/>
            </a:lvl6pPr>
            <a:lvl7pPr marL="2316907" indent="0">
              <a:buNone/>
              <a:defRPr sz="845"/>
            </a:lvl7pPr>
            <a:lvl8pPr marL="2703058" indent="0">
              <a:buNone/>
              <a:defRPr sz="845"/>
            </a:lvl8pPr>
            <a:lvl9pPr marL="3089209" indent="0">
              <a:buNone/>
              <a:defRPr sz="84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23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7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04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419602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520"/>
            </a:lvl1pPr>
            <a:lvl2pPr marL="386151" indent="0">
              <a:buNone/>
              <a:defRPr sz="1182"/>
            </a:lvl2pPr>
            <a:lvl3pPr marL="772302" indent="0">
              <a:buNone/>
              <a:defRPr sz="1014"/>
            </a:lvl3pPr>
            <a:lvl4pPr marL="1158453" indent="0">
              <a:buNone/>
              <a:defRPr sz="845"/>
            </a:lvl4pPr>
            <a:lvl5pPr marL="1544604" indent="0">
              <a:buNone/>
              <a:defRPr sz="845"/>
            </a:lvl5pPr>
            <a:lvl6pPr marL="1930756" indent="0">
              <a:buNone/>
              <a:defRPr sz="845"/>
            </a:lvl6pPr>
            <a:lvl7pPr marL="2316907" indent="0">
              <a:buNone/>
              <a:defRPr sz="845"/>
            </a:lvl7pPr>
            <a:lvl8pPr marL="2703058" indent="0">
              <a:buNone/>
              <a:defRPr sz="845"/>
            </a:lvl8pPr>
            <a:lvl9pPr marL="3089209" indent="0">
              <a:buNone/>
              <a:defRPr sz="84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584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1"/>
            <a:ext cx="9302752" cy="2748429"/>
          </a:xfrm>
        </p:spPr>
        <p:txBody>
          <a:bodyPr anchor="ctr">
            <a:normAutofit/>
          </a:bodyPr>
          <a:lstStyle>
            <a:lvl1pPr>
              <a:defRPr sz="304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6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182"/>
            </a:lvl1pPr>
            <a:lvl2pPr marL="386151" indent="0">
              <a:buNone/>
              <a:defRPr sz="1182"/>
            </a:lvl2pPr>
            <a:lvl3pPr marL="772302" indent="0">
              <a:buNone/>
              <a:defRPr sz="1014"/>
            </a:lvl3pPr>
            <a:lvl4pPr marL="1158453" indent="0">
              <a:buNone/>
              <a:defRPr sz="845"/>
            </a:lvl4pPr>
            <a:lvl5pPr marL="1544604" indent="0">
              <a:buNone/>
              <a:defRPr sz="845"/>
            </a:lvl5pPr>
            <a:lvl6pPr marL="1930756" indent="0">
              <a:buNone/>
              <a:defRPr sz="845"/>
            </a:lvl6pPr>
            <a:lvl7pPr marL="2316907" indent="0">
              <a:buNone/>
              <a:defRPr sz="845"/>
            </a:lvl7pPr>
            <a:lvl8pPr marL="2703058" indent="0">
              <a:buNone/>
              <a:defRPr sz="845"/>
            </a:lvl8pPr>
            <a:lvl9pPr marL="3089209" indent="0">
              <a:buNone/>
              <a:defRPr sz="84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2" y="4309919"/>
            <a:ext cx="9906003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520"/>
            </a:lvl1pPr>
            <a:lvl2pPr marL="386151" indent="0">
              <a:buNone/>
              <a:defRPr sz="1182"/>
            </a:lvl2pPr>
            <a:lvl3pPr marL="772302" indent="0">
              <a:buNone/>
              <a:defRPr sz="1014"/>
            </a:lvl3pPr>
            <a:lvl4pPr marL="1158453" indent="0">
              <a:buNone/>
              <a:defRPr sz="845"/>
            </a:lvl4pPr>
            <a:lvl5pPr marL="1544604" indent="0">
              <a:buNone/>
              <a:defRPr sz="845"/>
            </a:lvl5pPr>
            <a:lvl6pPr marL="1930756" indent="0">
              <a:buNone/>
              <a:defRPr sz="845"/>
            </a:lvl6pPr>
            <a:lvl7pPr marL="2316907" indent="0">
              <a:buNone/>
              <a:defRPr sz="845"/>
            </a:lvl7pPr>
            <a:lvl8pPr marL="2703058" indent="0">
              <a:buNone/>
              <a:defRPr sz="845"/>
            </a:lvl8pPr>
            <a:lvl9pPr marL="3089209" indent="0">
              <a:buNone/>
              <a:defRPr sz="84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28772" y="718458"/>
            <a:ext cx="609601" cy="584776"/>
          </a:xfrm>
          <a:prstGeom prst="rect">
            <a:avLst/>
          </a:prstGeom>
        </p:spPr>
        <p:txBody>
          <a:bodyPr vert="horz" lIns="77228" tIns="38614" rIns="77228" bIns="38614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6757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0423297" y="2764973"/>
            <a:ext cx="609601" cy="584776"/>
          </a:xfrm>
          <a:prstGeom prst="rect">
            <a:avLst/>
          </a:prstGeom>
        </p:spPr>
        <p:txBody>
          <a:bodyPr vert="horz" lIns="77228" tIns="38614" rIns="77228" bIns="38614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6757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2988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2134044"/>
            <a:ext cx="9906001" cy="2511835"/>
          </a:xfrm>
        </p:spPr>
        <p:txBody>
          <a:bodyPr anchor="b">
            <a:normAutofit/>
          </a:bodyPr>
          <a:lstStyle>
            <a:lvl1pPr>
              <a:defRPr sz="304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6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520"/>
            </a:lvl1pPr>
            <a:lvl2pPr marL="386151" indent="0">
              <a:buNone/>
              <a:defRPr sz="1182"/>
            </a:lvl2pPr>
            <a:lvl3pPr marL="772302" indent="0">
              <a:buNone/>
              <a:defRPr sz="1014"/>
            </a:lvl3pPr>
            <a:lvl4pPr marL="1158453" indent="0">
              <a:buNone/>
              <a:defRPr sz="845"/>
            </a:lvl4pPr>
            <a:lvl5pPr marL="1544604" indent="0">
              <a:buNone/>
              <a:defRPr sz="845"/>
            </a:lvl5pPr>
            <a:lvl6pPr marL="1930756" indent="0">
              <a:buNone/>
              <a:defRPr sz="845"/>
            </a:lvl6pPr>
            <a:lvl7pPr marL="2316907" indent="0">
              <a:buNone/>
              <a:defRPr sz="845"/>
            </a:lvl7pPr>
            <a:lvl8pPr marL="2703058" indent="0">
              <a:buNone/>
              <a:defRPr sz="845"/>
            </a:lvl8pPr>
            <a:lvl9pPr marL="3089209" indent="0">
              <a:buNone/>
              <a:defRPr sz="84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014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5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689" b="0" cap="all" baseline="0">
                <a:solidFill>
                  <a:schemeClr val="tx1"/>
                </a:solidFill>
              </a:defRPr>
            </a:lvl1pPr>
            <a:lvl2pPr marL="386151" indent="0">
              <a:buNone/>
              <a:defRPr sz="1689" b="1"/>
            </a:lvl2pPr>
            <a:lvl3pPr marL="772302" indent="0">
              <a:buNone/>
              <a:defRPr sz="1520" b="1"/>
            </a:lvl3pPr>
            <a:lvl4pPr marL="1158453" indent="0">
              <a:buNone/>
              <a:defRPr sz="1351" b="1"/>
            </a:lvl4pPr>
            <a:lvl5pPr marL="1544604" indent="0">
              <a:buNone/>
              <a:defRPr sz="1351" b="1"/>
            </a:lvl5pPr>
            <a:lvl6pPr marL="1930756" indent="0">
              <a:buNone/>
              <a:defRPr sz="1351" b="1"/>
            </a:lvl6pPr>
            <a:lvl7pPr marL="2316907" indent="0">
              <a:buNone/>
              <a:defRPr sz="1351" b="1"/>
            </a:lvl7pPr>
            <a:lvl8pPr marL="2703058" indent="0">
              <a:buNone/>
              <a:defRPr sz="1351" b="1"/>
            </a:lvl8pPr>
            <a:lvl9pPr marL="3089209" indent="0">
              <a:buNone/>
              <a:defRPr sz="135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41412" y="3360263"/>
            <a:ext cx="3195243" cy="2430936"/>
          </a:xfrm>
        </p:spPr>
        <p:txBody>
          <a:bodyPr anchor="t">
            <a:normAutofit/>
          </a:bodyPr>
          <a:lstStyle>
            <a:lvl1pPr marL="0" indent="0">
              <a:buNone/>
              <a:defRPr sz="1182"/>
            </a:lvl1pPr>
            <a:lvl2pPr marL="386151" indent="0">
              <a:buNone/>
              <a:defRPr sz="1014"/>
            </a:lvl2pPr>
            <a:lvl3pPr marL="772302" indent="0">
              <a:buNone/>
              <a:defRPr sz="845"/>
            </a:lvl3pPr>
            <a:lvl4pPr marL="1158453" indent="0">
              <a:buNone/>
              <a:defRPr sz="760"/>
            </a:lvl4pPr>
            <a:lvl5pPr marL="1544604" indent="0">
              <a:buNone/>
              <a:defRPr sz="760"/>
            </a:lvl5pPr>
            <a:lvl6pPr marL="1930756" indent="0">
              <a:buNone/>
              <a:defRPr sz="760"/>
            </a:lvl6pPr>
            <a:lvl7pPr marL="2316907" indent="0">
              <a:buNone/>
              <a:defRPr sz="760"/>
            </a:lvl7pPr>
            <a:lvl8pPr marL="2703058" indent="0">
              <a:buNone/>
              <a:defRPr sz="760"/>
            </a:lvl8pPr>
            <a:lvl9pPr marL="3089209" indent="0">
              <a:buNone/>
              <a:defRPr sz="7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9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689" b="0" cap="all" baseline="0">
                <a:solidFill>
                  <a:schemeClr val="tx1"/>
                </a:solidFill>
              </a:defRPr>
            </a:lvl1pPr>
            <a:lvl2pPr marL="386151" indent="0">
              <a:buNone/>
              <a:defRPr sz="1689" b="1"/>
            </a:lvl2pPr>
            <a:lvl3pPr marL="772302" indent="0">
              <a:buNone/>
              <a:defRPr sz="1520" b="1"/>
            </a:lvl3pPr>
            <a:lvl4pPr marL="1158453" indent="0">
              <a:buNone/>
              <a:defRPr sz="1351" b="1"/>
            </a:lvl4pPr>
            <a:lvl5pPr marL="1544604" indent="0">
              <a:buNone/>
              <a:defRPr sz="1351" b="1"/>
            </a:lvl5pPr>
            <a:lvl6pPr marL="1930756" indent="0">
              <a:buNone/>
              <a:defRPr sz="1351" b="1"/>
            </a:lvl6pPr>
            <a:lvl7pPr marL="2316907" indent="0">
              <a:buNone/>
              <a:defRPr sz="1351" b="1"/>
            </a:lvl7pPr>
            <a:lvl8pPr marL="2703058" indent="0">
              <a:buNone/>
              <a:defRPr sz="1351" b="1"/>
            </a:lvl8pPr>
            <a:lvl9pPr marL="3089209" indent="0">
              <a:buNone/>
              <a:defRPr sz="135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4768" y="3363435"/>
            <a:ext cx="3185277" cy="2430936"/>
          </a:xfrm>
        </p:spPr>
        <p:txBody>
          <a:bodyPr anchor="t">
            <a:normAutofit/>
          </a:bodyPr>
          <a:lstStyle>
            <a:lvl1pPr marL="0" indent="0">
              <a:buNone/>
              <a:defRPr sz="1182"/>
            </a:lvl1pPr>
            <a:lvl2pPr marL="386151" indent="0">
              <a:buNone/>
              <a:defRPr sz="1014"/>
            </a:lvl2pPr>
            <a:lvl3pPr marL="772302" indent="0">
              <a:buNone/>
              <a:defRPr sz="845"/>
            </a:lvl3pPr>
            <a:lvl4pPr marL="1158453" indent="0">
              <a:buNone/>
              <a:defRPr sz="760"/>
            </a:lvl4pPr>
            <a:lvl5pPr marL="1544604" indent="0">
              <a:buNone/>
              <a:defRPr sz="760"/>
            </a:lvl5pPr>
            <a:lvl6pPr marL="1930756" indent="0">
              <a:buNone/>
              <a:defRPr sz="760"/>
            </a:lvl6pPr>
            <a:lvl7pPr marL="2316907" indent="0">
              <a:buNone/>
              <a:defRPr sz="760"/>
            </a:lvl7pPr>
            <a:lvl8pPr marL="2703058" indent="0">
              <a:buNone/>
              <a:defRPr sz="760"/>
            </a:lvl8pPr>
            <a:lvl9pPr marL="3089209" indent="0">
              <a:buNone/>
              <a:defRPr sz="7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3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689" b="0" cap="all" baseline="0">
                <a:solidFill>
                  <a:schemeClr val="tx1"/>
                </a:solidFill>
              </a:defRPr>
            </a:lvl1pPr>
            <a:lvl2pPr marL="386151" indent="0">
              <a:buNone/>
              <a:defRPr sz="1689" b="1"/>
            </a:lvl2pPr>
            <a:lvl3pPr marL="772302" indent="0">
              <a:buNone/>
              <a:defRPr sz="1520" b="1"/>
            </a:lvl3pPr>
            <a:lvl4pPr marL="1158453" indent="0">
              <a:buNone/>
              <a:defRPr sz="1351" b="1"/>
            </a:lvl4pPr>
            <a:lvl5pPr marL="1544604" indent="0">
              <a:buNone/>
              <a:defRPr sz="1351" b="1"/>
            </a:lvl5pPr>
            <a:lvl6pPr marL="1930756" indent="0">
              <a:buNone/>
              <a:defRPr sz="1351" b="1"/>
            </a:lvl6pPr>
            <a:lvl7pPr marL="2316907" indent="0">
              <a:buNone/>
              <a:defRPr sz="1351" b="1"/>
            </a:lvl7pPr>
            <a:lvl8pPr marL="2703058" indent="0">
              <a:buNone/>
              <a:defRPr sz="1351" b="1"/>
            </a:lvl8pPr>
            <a:lvl9pPr marL="3089209" indent="0">
              <a:buNone/>
              <a:defRPr sz="135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3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182"/>
            </a:lvl1pPr>
            <a:lvl2pPr marL="386151" indent="0">
              <a:buNone/>
              <a:defRPr sz="1014"/>
            </a:lvl2pPr>
            <a:lvl3pPr marL="772302" indent="0">
              <a:buNone/>
              <a:defRPr sz="845"/>
            </a:lvl3pPr>
            <a:lvl4pPr marL="1158453" indent="0">
              <a:buNone/>
              <a:defRPr sz="760"/>
            </a:lvl4pPr>
            <a:lvl5pPr marL="1544604" indent="0">
              <a:buNone/>
              <a:defRPr sz="760"/>
            </a:lvl5pPr>
            <a:lvl6pPr marL="1930756" indent="0">
              <a:buNone/>
              <a:defRPr sz="760"/>
            </a:lvl6pPr>
            <a:lvl7pPr marL="2316907" indent="0">
              <a:buNone/>
              <a:defRPr sz="760"/>
            </a:lvl7pPr>
            <a:lvl8pPr marL="2703058" indent="0">
              <a:buNone/>
              <a:defRPr sz="760"/>
            </a:lvl8pPr>
            <a:lvl9pPr marL="3089209" indent="0">
              <a:buNone/>
              <a:defRPr sz="7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4529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4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689" b="0" cap="all" baseline="0">
                <a:solidFill>
                  <a:schemeClr val="tx1"/>
                </a:solidFill>
              </a:defRPr>
            </a:lvl1pPr>
            <a:lvl2pPr marL="386151" indent="0">
              <a:buNone/>
              <a:defRPr sz="1689" b="1"/>
            </a:lvl2pPr>
            <a:lvl3pPr marL="772302" indent="0">
              <a:buNone/>
              <a:defRPr sz="1520" b="1"/>
            </a:lvl3pPr>
            <a:lvl4pPr marL="1158453" indent="0">
              <a:buNone/>
              <a:defRPr sz="1351" b="1"/>
            </a:lvl4pPr>
            <a:lvl5pPr marL="1544604" indent="0">
              <a:buNone/>
              <a:defRPr sz="1351" b="1"/>
            </a:lvl5pPr>
            <a:lvl6pPr marL="1930756" indent="0">
              <a:buNone/>
              <a:defRPr sz="1351" b="1"/>
            </a:lvl6pPr>
            <a:lvl7pPr marL="2316907" indent="0">
              <a:buNone/>
              <a:defRPr sz="1351" b="1"/>
            </a:lvl7pPr>
            <a:lvl8pPr marL="2703058" indent="0">
              <a:buNone/>
              <a:defRPr sz="1351" b="1"/>
            </a:lvl8pPr>
            <a:lvl9pPr marL="3089209" indent="0">
              <a:buNone/>
              <a:defRPr sz="135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52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61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182"/>
            </a:lvl1pPr>
            <a:lvl2pPr marL="386151" indent="0">
              <a:buNone/>
              <a:defRPr sz="1014"/>
            </a:lvl2pPr>
            <a:lvl3pPr marL="772302" indent="0">
              <a:buNone/>
              <a:defRPr sz="845"/>
            </a:lvl3pPr>
            <a:lvl4pPr marL="1158453" indent="0">
              <a:buNone/>
              <a:defRPr sz="760"/>
            </a:lvl4pPr>
            <a:lvl5pPr marL="1544604" indent="0">
              <a:buNone/>
              <a:defRPr sz="760"/>
            </a:lvl5pPr>
            <a:lvl6pPr marL="1930756" indent="0">
              <a:buNone/>
              <a:defRPr sz="760"/>
            </a:lvl6pPr>
            <a:lvl7pPr marL="2316907" indent="0">
              <a:buNone/>
              <a:defRPr sz="760"/>
            </a:lvl7pPr>
            <a:lvl8pPr marL="2703058" indent="0">
              <a:buNone/>
              <a:defRPr sz="760"/>
            </a:lvl8pPr>
            <a:lvl9pPr marL="3089209" indent="0">
              <a:buNone/>
              <a:defRPr sz="7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4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689" b="0" cap="all" baseline="0">
                <a:solidFill>
                  <a:schemeClr val="tx1"/>
                </a:solidFill>
              </a:defRPr>
            </a:lvl1pPr>
            <a:lvl2pPr marL="386151" indent="0">
              <a:buNone/>
              <a:defRPr sz="1689" b="1"/>
            </a:lvl2pPr>
            <a:lvl3pPr marL="772302" indent="0">
              <a:buNone/>
              <a:defRPr sz="1520" b="1"/>
            </a:lvl3pPr>
            <a:lvl4pPr marL="1158453" indent="0">
              <a:buNone/>
              <a:defRPr sz="1351" b="1"/>
            </a:lvl4pPr>
            <a:lvl5pPr marL="1544604" indent="0">
              <a:buNone/>
              <a:defRPr sz="1351" b="1"/>
            </a:lvl5pPr>
            <a:lvl6pPr marL="1930756" indent="0">
              <a:buNone/>
              <a:defRPr sz="1351" b="1"/>
            </a:lvl6pPr>
            <a:lvl7pPr marL="2316907" indent="0">
              <a:buNone/>
              <a:defRPr sz="1351" b="1"/>
            </a:lvl7pPr>
            <a:lvl8pPr marL="2703058" indent="0">
              <a:buNone/>
              <a:defRPr sz="1351" b="1"/>
            </a:lvl8pPr>
            <a:lvl9pPr marL="3089209" indent="0">
              <a:buNone/>
              <a:defRPr sz="135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5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52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8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182"/>
            </a:lvl1pPr>
            <a:lvl2pPr marL="386151" indent="0">
              <a:buNone/>
              <a:defRPr sz="1014"/>
            </a:lvl2pPr>
            <a:lvl3pPr marL="772302" indent="0">
              <a:buNone/>
              <a:defRPr sz="845"/>
            </a:lvl3pPr>
            <a:lvl4pPr marL="1158453" indent="0">
              <a:buNone/>
              <a:defRPr sz="760"/>
            </a:lvl4pPr>
            <a:lvl5pPr marL="1544604" indent="0">
              <a:buNone/>
              <a:defRPr sz="760"/>
            </a:lvl5pPr>
            <a:lvl6pPr marL="1930756" indent="0">
              <a:buNone/>
              <a:defRPr sz="760"/>
            </a:lvl6pPr>
            <a:lvl7pPr marL="2316907" indent="0">
              <a:buNone/>
              <a:defRPr sz="760"/>
            </a:lvl7pPr>
            <a:lvl8pPr marL="2703058" indent="0">
              <a:buNone/>
              <a:defRPr sz="760"/>
            </a:lvl8pPr>
            <a:lvl9pPr marL="3089209" indent="0">
              <a:buNone/>
              <a:defRPr sz="7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9" y="4404595"/>
            <a:ext cx="31907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689" b="0" cap="all" baseline="0">
                <a:solidFill>
                  <a:schemeClr val="tx1"/>
                </a:solidFill>
              </a:defRPr>
            </a:lvl1pPr>
            <a:lvl2pPr marL="386151" indent="0">
              <a:buNone/>
              <a:defRPr sz="1689" b="1"/>
            </a:lvl2pPr>
            <a:lvl3pPr marL="772302" indent="0">
              <a:buNone/>
              <a:defRPr sz="1520" b="1"/>
            </a:lvl3pPr>
            <a:lvl4pPr marL="1158453" indent="0">
              <a:buNone/>
              <a:defRPr sz="1351" b="1"/>
            </a:lvl4pPr>
            <a:lvl5pPr marL="1544604" indent="0">
              <a:buNone/>
              <a:defRPr sz="1351" b="1"/>
            </a:lvl5pPr>
            <a:lvl6pPr marL="1930756" indent="0">
              <a:buNone/>
              <a:defRPr sz="1351" b="1"/>
            </a:lvl6pPr>
            <a:lvl7pPr marL="2316907" indent="0">
              <a:buNone/>
              <a:defRPr sz="1351" b="1"/>
            </a:lvl7pPr>
            <a:lvl8pPr marL="2703058" indent="0">
              <a:buNone/>
              <a:defRPr sz="1351" b="1"/>
            </a:lvl8pPr>
            <a:lvl9pPr marL="3089209" indent="0">
              <a:buNone/>
              <a:defRPr sz="135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5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52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3" y="4980857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182"/>
            </a:lvl1pPr>
            <a:lvl2pPr marL="386151" indent="0">
              <a:buNone/>
              <a:defRPr sz="1014"/>
            </a:lvl2pPr>
            <a:lvl3pPr marL="772302" indent="0">
              <a:buNone/>
              <a:defRPr sz="845"/>
            </a:lvl3pPr>
            <a:lvl4pPr marL="1158453" indent="0">
              <a:buNone/>
              <a:defRPr sz="760"/>
            </a:lvl4pPr>
            <a:lvl5pPr marL="1544604" indent="0">
              <a:buNone/>
              <a:defRPr sz="760"/>
            </a:lvl5pPr>
            <a:lvl6pPr marL="1930756" indent="0">
              <a:buNone/>
              <a:defRPr sz="760"/>
            </a:lvl6pPr>
            <a:lvl7pPr marL="2316907" indent="0">
              <a:buNone/>
              <a:defRPr sz="760"/>
            </a:lvl7pPr>
            <a:lvl8pPr marL="2703058" indent="0">
              <a:buNone/>
              <a:defRPr sz="760"/>
            </a:lvl8pPr>
            <a:lvl9pPr marL="3089209" indent="0">
              <a:buNone/>
              <a:defRPr sz="7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401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7714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1" y="609601"/>
            <a:ext cx="200501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601"/>
            <a:ext cx="7748591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38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1141415" y="618518"/>
            <a:ext cx="9905998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1141415" y="2249487"/>
            <a:ext cx="990599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7456921" y="5883279"/>
            <a:ext cx="2743200" cy="365125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2" y="5883277"/>
            <a:ext cx="6239309" cy="365125"/>
          </a:xfrm>
        </p:spPr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6324" y="5883276"/>
            <a:ext cx="771089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565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8"/>
            <a:ext cx="9906000" cy="2852737"/>
          </a:xfrm>
        </p:spPr>
        <p:txBody>
          <a:bodyPr anchor="b">
            <a:normAutofit/>
          </a:bodyPr>
          <a:lstStyle>
            <a:lvl1pPr>
              <a:defRPr sz="304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3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52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386151" indent="0">
              <a:buNone/>
              <a:defRPr sz="1520">
                <a:solidFill>
                  <a:schemeClr val="tx1">
                    <a:tint val="75000"/>
                  </a:schemeClr>
                </a:solidFill>
              </a:defRPr>
            </a:lvl2pPr>
            <a:lvl3pPr marL="772302" indent="0">
              <a:buNone/>
              <a:defRPr sz="1520">
                <a:solidFill>
                  <a:schemeClr val="tx1">
                    <a:tint val="75000"/>
                  </a:schemeClr>
                </a:solidFill>
              </a:defRPr>
            </a:lvl3pPr>
            <a:lvl4pPr marL="1158453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4pPr>
            <a:lvl5pPr marL="1544604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5pPr>
            <a:lvl6pPr marL="1930756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6pPr>
            <a:lvl7pPr marL="2316907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7pPr>
            <a:lvl8pPr marL="2703058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8pPr>
            <a:lvl9pPr marL="3089209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384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2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623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9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8538" y="2249486"/>
            <a:ext cx="45812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027" b="0" cap="all" baseline="0">
                <a:solidFill>
                  <a:schemeClr val="tx1"/>
                </a:solidFill>
              </a:defRPr>
            </a:lvl1pPr>
            <a:lvl2pPr marL="386151" indent="0">
              <a:buNone/>
              <a:defRPr sz="1689" b="1"/>
            </a:lvl2pPr>
            <a:lvl3pPr marL="772302" indent="0">
              <a:buNone/>
              <a:defRPr sz="1520" b="1"/>
            </a:lvl3pPr>
            <a:lvl4pPr marL="1158453" indent="0">
              <a:buNone/>
              <a:defRPr sz="1351" b="1"/>
            </a:lvl4pPr>
            <a:lvl5pPr marL="1544604" indent="0">
              <a:buNone/>
              <a:defRPr sz="1351" b="1"/>
            </a:lvl5pPr>
            <a:lvl6pPr marL="1930756" indent="0">
              <a:buNone/>
              <a:defRPr sz="1351" b="1"/>
            </a:lvl6pPr>
            <a:lvl7pPr marL="2316907" indent="0">
              <a:buNone/>
              <a:defRPr sz="1351" b="1"/>
            </a:lvl7pPr>
            <a:lvl8pPr marL="2703058" indent="0">
              <a:buNone/>
              <a:defRPr sz="1351" b="1"/>
            </a:lvl8pPr>
            <a:lvl9pPr marL="3089209" indent="0">
              <a:buNone/>
              <a:defRPr sz="135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073400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69324" y="2249486"/>
            <a:ext cx="4578087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027" b="0" cap="all" baseline="0">
                <a:solidFill>
                  <a:schemeClr val="tx1"/>
                </a:solidFill>
              </a:defRPr>
            </a:lvl1pPr>
            <a:lvl2pPr marL="386151" indent="0">
              <a:buNone/>
              <a:defRPr sz="1689" b="1"/>
            </a:lvl2pPr>
            <a:lvl3pPr marL="772302" indent="0">
              <a:buNone/>
              <a:defRPr sz="1520" b="1"/>
            </a:lvl3pPr>
            <a:lvl4pPr marL="1158453" indent="0">
              <a:buNone/>
              <a:defRPr sz="1351" b="1"/>
            </a:lvl4pPr>
            <a:lvl5pPr marL="1544604" indent="0">
              <a:buNone/>
              <a:defRPr sz="1351" b="1"/>
            </a:lvl5pPr>
            <a:lvl6pPr marL="1930756" indent="0">
              <a:buNone/>
              <a:defRPr sz="1351" b="1"/>
            </a:lvl6pPr>
            <a:lvl7pPr marL="2316907" indent="0">
              <a:buNone/>
              <a:defRPr sz="1351" b="1"/>
            </a:lvl7pPr>
            <a:lvl8pPr marL="2703058" indent="0">
              <a:buNone/>
              <a:defRPr sz="1351" b="1"/>
            </a:lvl8pPr>
            <a:lvl9pPr marL="3089209" indent="0">
              <a:buNone/>
              <a:defRPr sz="135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3073400"/>
            <a:ext cx="487521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859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752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899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7" y="609601"/>
            <a:ext cx="3856037" cy="1639884"/>
          </a:xfrm>
        </p:spPr>
        <p:txBody>
          <a:bodyPr anchor="b"/>
          <a:lstStyle>
            <a:lvl1pPr>
              <a:defRPr sz="2703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2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7" y="2249486"/>
            <a:ext cx="3856037" cy="3541714"/>
          </a:xfrm>
        </p:spPr>
        <p:txBody>
          <a:bodyPr/>
          <a:lstStyle>
            <a:lvl1pPr marL="0" indent="0">
              <a:buNone/>
              <a:defRPr sz="1351"/>
            </a:lvl1pPr>
            <a:lvl2pPr marL="386151" indent="0">
              <a:buNone/>
              <a:defRPr sz="1182"/>
            </a:lvl2pPr>
            <a:lvl3pPr marL="772302" indent="0">
              <a:buNone/>
              <a:defRPr sz="1014"/>
            </a:lvl3pPr>
            <a:lvl4pPr marL="1158453" indent="0">
              <a:buNone/>
              <a:defRPr sz="845"/>
            </a:lvl4pPr>
            <a:lvl5pPr marL="1544604" indent="0">
              <a:buNone/>
              <a:defRPr sz="845"/>
            </a:lvl5pPr>
            <a:lvl6pPr marL="1930756" indent="0">
              <a:buNone/>
              <a:defRPr sz="845"/>
            </a:lvl6pPr>
            <a:lvl7pPr marL="2316907" indent="0">
              <a:buNone/>
              <a:defRPr sz="845"/>
            </a:lvl7pPr>
            <a:lvl8pPr marL="2703058" indent="0">
              <a:buNone/>
              <a:defRPr sz="845"/>
            </a:lvl8pPr>
            <a:lvl9pPr marL="3089209" indent="0">
              <a:buNone/>
              <a:defRPr sz="84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31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6" y="609600"/>
            <a:ext cx="5005283" cy="1639886"/>
          </a:xfrm>
        </p:spPr>
        <p:txBody>
          <a:bodyPr anchor="b"/>
          <a:lstStyle>
            <a:lvl1pPr>
              <a:defRPr sz="2703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43823" y="609600"/>
            <a:ext cx="4603591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703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2249486"/>
            <a:ext cx="5005285" cy="3541714"/>
          </a:xfrm>
        </p:spPr>
        <p:txBody>
          <a:bodyPr/>
          <a:lstStyle>
            <a:lvl1pPr marL="0" indent="0">
              <a:buNone/>
              <a:defRPr sz="1351"/>
            </a:lvl1pPr>
            <a:lvl2pPr marL="386151" indent="0">
              <a:buNone/>
              <a:defRPr sz="1182"/>
            </a:lvl2pPr>
            <a:lvl3pPr marL="772302" indent="0">
              <a:buNone/>
              <a:defRPr sz="1014"/>
            </a:lvl3pPr>
            <a:lvl4pPr marL="1158453" indent="0">
              <a:buNone/>
              <a:defRPr sz="845"/>
            </a:lvl4pPr>
            <a:lvl5pPr marL="1544604" indent="0">
              <a:buNone/>
              <a:defRPr sz="845"/>
            </a:lvl5pPr>
            <a:lvl6pPr marL="1930756" indent="0">
              <a:buNone/>
              <a:defRPr sz="845"/>
            </a:lvl6pPr>
            <a:lvl7pPr marL="2316907" indent="0">
              <a:buNone/>
              <a:defRPr sz="845"/>
            </a:lvl7pPr>
            <a:lvl8pPr marL="2703058" indent="0">
              <a:buNone/>
              <a:defRPr sz="845"/>
            </a:lvl8pPr>
            <a:lvl9pPr marL="3089209" indent="0">
              <a:buNone/>
              <a:defRPr sz="84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830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9050" y="2"/>
            <a:ext cx="12055699" cy="6858001"/>
            <a:chOff x="-14288" y="0"/>
            <a:chExt cx="9041774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5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5" y="2249487"/>
            <a:ext cx="9905998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19.11.2020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7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4" y="5883276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8860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  <p:sldLayoutId id="2147484038" r:id="rId12"/>
    <p:sldLayoutId id="2147484039" r:id="rId13"/>
    <p:sldLayoutId id="2147484040" r:id="rId14"/>
    <p:sldLayoutId id="2147484041" r:id="rId15"/>
    <p:sldLayoutId id="2147484042" r:id="rId16"/>
    <p:sldLayoutId id="2147484043" r:id="rId17"/>
  </p:sldLayoutIdLst>
  <p:txStyles>
    <p:titleStyle>
      <a:lvl1pPr algn="l" defTabSz="772302" rtl="0" eaLnBrk="1" latinLnBrk="0" hangingPunct="1">
        <a:lnSpc>
          <a:spcPct val="90000"/>
        </a:lnSpc>
        <a:spcBef>
          <a:spcPct val="0"/>
        </a:spcBef>
        <a:buNone/>
        <a:defRPr sz="304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3076" indent="-193076" algn="l" defTabSz="772302" rtl="0" eaLnBrk="1" latinLnBrk="0" hangingPunct="1">
        <a:lnSpc>
          <a:spcPct val="120000"/>
        </a:lnSpc>
        <a:spcBef>
          <a:spcPts val="845"/>
        </a:spcBef>
        <a:buSzPct val="125000"/>
        <a:buFont typeface="Arial" panose="020B0604020202020204" pitchFamily="34" charset="0"/>
        <a:buChar char="•"/>
        <a:defRPr sz="2027" kern="1200">
          <a:solidFill>
            <a:schemeClr val="tx1"/>
          </a:solidFill>
          <a:latin typeface="+mn-lt"/>
          <a:ea typeface="+mn-ea"/>
          <a:cs typeface="+mn-cs"/>
        </a:defRPr>
      </a:lvl1pPr>
      <a:lvl2pPr marL="579227" indent="-193076" algn="l" defTabSz="772302" rtl="0" eaLnBrk="1" latinLnBrk="0" hangingPunct="1">
        <a:lnSpc>
          <a:spcPct val="120000"/>
        </a:lnSpc>
        <a:spcBef>
          <a:spcPts val="422"/>
        </a:spcBef>
        <a:buSzPct val="125000"/>
        <a:buFont typeface="Arial" panose="020B0604020202020204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2pPr>
      <a:lvl3pPr marL="965378" indent="-193076" algn="l" defTabSz="772302" rtl="0" eaLnBrk="1" latinLnBrk="0" hangingPunct="1">
        <a:lnSpc>
          <a:spcPct val="120000"/>
        </a:lnSpc>
        <a:spcBef>
          <a:spcPts val="422"/>
        </a:spcBef>
        <a:buSzPct val="125000"/>
        <a:buFont typeface="Arial" panose="020B0604020202020204" pitchFamily="34" charset="0"/>
        <a:buChar char="•"/>
        <a:defRPr sz="1520" kern="1200">
          <a:solidFill>
            <a:schemeClr val="tx1"/>
          </a:solidFill>
          <a:latin typeface="+mn-lt"/>
          <a:ea typeface="+mn-ea"/>
          <a:cs typeface="+mn-cs"/>
        </a:defRPr>
      </a:lvl3pPr>
      <a:lvl4pPr marL="1351529" indent="-193076" algn="l" defTabSz="772302" rtl="0" eaLnBrk="1" latinLnBrk="0" hangingPunct="1">
        <a:lnSpc>
          <a:spcPct val="120000"/>
        </a:lnSpc>
        <a:spcBef>
          <a:spcPts val="422"/>
        </a:spcBef>
        <a:buSzPct val="125000"/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737680" indent="-193076" algn="l" defTabSz="772302" rtl="0" eaLnBrk="1" latinLnBrk="0" hangingPunct="1">
        <a:lnSpc>
          <a:spcPct val="120000"/>
        </a:lnSpc>
        <a:spcBef>
          <a:spcPts val="422"/>
        </a:spcBef>
        <a:buSzPct val="125000"/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2123831" indent="-193076" algn="l" defTabSz="772302" rtl="0" eaLnBrk="1" latinLnBrk="0" hangingPunct="1">
        <a:lnSpc>
          <a:spcPct val="120000"/>
        </a:lnSpc>
        <a:spcBef>
          <a:spcPts val="422"/>
        </a:spcBef>
        <a:buSzPct val="125000"/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2509982" indent="-193076" algn="l" defTabSz="772302" rtl="0" eaLnBrk="1" latinLnBrk="0" hangingPunct="1">
        <a:lnSpc>
          <a:spcPct val="120000"/>
        </a:lnSpc>
        <a:spcBef>
          <a:spcPts val="422"/>
        </a:spcBef>
        <a:buSzPct val="125000"/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896133" indent="-193076" algn="l" defTabSz="772302" rtl="0" eaLnBrk="1" latinLnBrk="0" hangingPunct="1">
        <a:lnSpc>
          <a:spcPct val="120000"/>
        </a:lnSpc>
        <a:spcBef>
          <a:spcPts val="422"/>
        </a:spcBef>
        <a:buSzPct val="125000"/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3282285" indent="-193076" algn="l" defTabSz="772302" rtl="0" eaLnBrk="1" latinLnBrk="0" hangingPunct="1">
        <a:lnSpc>
          <a:spcPct val="120000"/>
        </a:lnSpc>
        <a:spcBef>
          <a:spcPts val="422"/>
        </a:spcBef>
        <a:buSzPct val="125000"/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2302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1pPr>
      <a:lvl2pPr marL="386151" algn="l" defTabSz="772302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2pPr>
      <a:lvl3pPr marL="772302" algn="l" defTabSz="772302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3pPr>
      <a:lvl4pPr marL="1158453" algn="l" defTabSz="772302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04" algn="l" defTabSz="772302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5pPr>
      <a:lvl6pPr marL="1930756" algn="l" defTabSz="772302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6pPr>
      <a:lvl7pPr marL="2316907" algn="l" defTabSz="772302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7pPr>
      <a:lvl8pPr marL="2703058" algn="l" defTabSz="772302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8pPr>
      <a:lvl9pPr marL="3089209" algn="l" defTabSz="772302" rtl="0" eaLnBrk="1" latinLnBrk="0" hangingPunct="1">
        <a:defRPr sz="1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67424" y="2138709"/>
            <a:ext cx="9000577" cy="1963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81" b="1" cap="all" dirty="0">
                <a:solidFill>
                  <a:srgbClr val="D8EDF8"/>
                </a:solidFill>
                <a:latin typeface="Arial Narrow" pitchFamily="34" charset="0"/>
              </a:rPr>
              <a:t>ИНФОРМАЦИОННАЯ ИНФРАСТРУКТУРА   МГС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070927" y="5979801"/>
            <a:ext cx="2862990" cy="878200"/>
          </a:xfrm>
          <a:prstGeom prst="rect">
            <a:avLst/>
          </a:prstGeom>
        </p:spPr>
        <p:txBody>
          <a:bodyPr vert="horz" lIns="77228" tIns="38614" rIns="77228" bIns="38614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41" b="1" dirty="0">
                <a:solidFill>
                  <a:srgbClr val="3FA0D1"/>
                </a:solidFill>
                <a:latin typeface="Arial Narrow" pitchFamily="34" charset="0"/>
              </a:rPr>
              <a:t>Минск, 2020</a:t>
            </a:r>
          </a:p>
        </p:txBody>
      </p:sp>
    </p:spTree>
    <p:extLst>
      <p:ext uri="{BB962C8B-B14F-4D97-AF65-F5344CB8AC3E}">
        <p14:creationId xmlns:p14="http://schemas.microsoft.com/office/powerpoint/2010/main" val="414678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3195176" y="2844187"/>
            <a:ext cx="2846821" cy="677224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365" dirty="0">
                <a:solidFill>
                  <a:srgbClr val="D9EEF9"/>
                </a:solidFill>
                <a:latin typeface="Arial Narrow" pitchFamily="34" charset="0"/>
              </a:rPr>
              <a:t>Стандартизация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6358048" y="808664"/>
            <a:ext cx="4826420" cy="3844422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  <a:p>
            <a:pPr algn="just"/>
            <a:endParaRPr lang="ru-RU" sz="1520" dirty="0" smtClean="0">
              <a:solidFill>
                <a:srgbClr val="DAEEF9"/>
              </a:solidFill>
              <a:latin typeface="Arial Narrow" pitchFamily="34" charset="0"/>
            </a:endParaRPr>
          </a:p>
          <a:p>
            <a:pPr algn="just"/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Информационно-справочная система Межгосударственного совета по стандартизации, метрологии и сертификации</a:t>
            </a:r>
          </a:p>
          <a:p>
            <a:pPr algn="just"/>
            <a:r>
              <a:rPr lang="ru-RU" sz="1520" dirty="0" smtClean="0">
                <a:solidFill>
                  <a:srgbClr val="DAEEF9"/>
                </a:solidFill>
                <a:latin typeface="Arial Narrow" pitchFamily="34" charset="0"/>
              </a:rPr>
              <a:t>Программа межгосударственной </a:t>
            </a:r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стандартизации </a:t>
            </a:r>
            <a:endParaRPr lang="ru-RU" sz="1520" dirty="0" smtClean="0">
              <a:solidFill>
                <a:srgbClr val="DAEEF9"/>
              </a:solidFill>
              <a:latin typeface="Arial Narrow" pitchFamily="34" charset="0"/>
            </a:endParaRPr>
          </a:p>
          <a:p>
            <a:pPr algn="just"/>
            <a:r>
              <a:rPr lang="ru-RU" sz="1520" dirty="0" smtClean="0">
                <a:solidFill>
                  <a:srgbClr val="DAEEF9"/>
                </a:solidFill>
                <a:latin typeface="Arial Narrow" pitchFamily="34" charset="0"/>
              </a:rPr>
              <a:t>Актуальная </a:t>
            </a:r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информация</a:t>
            </a:r>
          </a:p>
          <a:p>
            <a:pPr algn="just"/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  <a:p>
            <a:pPr marL="241344" indent="-241344">
              <a:buFontTx/>
              <a:buChar char="-"/>
            </a:pPr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  <a:p>
            <a:pPr marL="241344" indent="-241344">
              <a:buFontTx/>
              <a:buChar char="-"/>
            </a:pPr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04028" y="1683848"/>
            <a:ext cx="45719" cy="331127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20">
              <a:solidFill>
                <a:prstClr val="white"/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3796708" y="-914400"/>
            <a:ext cx="6871292" cy="1828800"/>
          </a:xfrm>
        </p:spPr>
        <p:txBody>
          <a:bodyPr>
            <a:normAutofit/>
          </a:bodyPr>
          <a:lstStyle/>
          <a:p>
            <a:r>
              <a:rPr lang="ru-RU" sz="3716" b="1" dirty="0">
                <a:solidFill>
                  <a:srgbClr val="D2EAF7"/>
                </a:solidFill>
                <a:latin typeface="Arial Narrow" pitchFamily="34" charset="0"/>
              </a:rPr>
              <a:t>Разделы  личного кабинета</a:t>
            </a:r>
          </a:p>
        </p:txBody>
      </p:sp>
      <p:sp>
        <p:nvSpPr>
          <p:cNvPr id="2" name="Овал 1"/>
          <p:cNvSpPr/>
          <p:nvPr/>
        </p:nvSpPr>
        <p:spPr>
          <a:xfrm>
            <a:off x="2977098" y="2986469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52002" y="1716717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052002" y="2647857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052002" y="3084634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446867" y="1062567"/>
            <a:ext cx="595286" cy="1951566"/>
          </a:xfrm>
          <a:prstGeom prst="line">
            <a:avLst/>
          </a:prstGeom>
          <a:ln w="28575">
            <a:solidFill>
              <a:srgbClr val="CFE9F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70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3666714" y="2899457"/>
            <a:ext cx="2846821" cy="677224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365" dirty="0">
                <a:solidFill>
                  <a:srgbClr val="D2EAF7"/>
                </a:solidFill>
                <a:latin typeface="Arial Narrow" pitchFamily="34" charset="0"/>
              </a:rPr>
              <a:t>Метрология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6358047" y="1210831"/>
            <a:ext cx="4769737" cy="3844422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  <a:p>
            <a:pPr algn="just"/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информационный ресурс о результатах государственной поверки средств измерений</a:t>
            </a:r>
          </a:p>
          <a:p>
            <a:pPr algn="just"/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Реестр Межгосударственных стандартных образцов</a:t>
            </a:r>
          </a:p>
          <a:p>
            <a:pPr algn="just"/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Реестр таблиц стандартных справочных данных о физических константах и свойствах веществ и материалов СНГ</a:t>
            </a:r>
          </a:p>
          <a:p>
            <a:pPr algn="just"/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База данных национальных </a:t>
            </a:r>
            <a:r>
              <a:rPr lang="ru-RU" sz="1520" dirty="0" smtClean="0">
                <a:solidFill>
                  <a:srgbClr val="DAEEF9"/>
                </a:solidFill>
                <a:latin typeface="Arial Narrow" pitchFamily="34" charset="0"/>
              </a:rPr>
              <a:t>эталонов</a:t>
            </a:r>
          </a:p>
          <a:p>
            <a:pPr algn="just"/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Актуальная информация</a:t>
            </a:r>
          </a:p>
          <a:p>
            <a:pPr algn="just"/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  <a:p>
            <a:pPr marL="241344" indent="-241344">
              <a:buFontTx/>
              <a:buChar char="-"/>
            </a:pPr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  <a:p>
            <a:pPr marL="241344" indent="-241344">
              <a:buFontTx/>
              <a:buChar char="-"/>
            </a:pPr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04028" y="1683848"/>
            <a:ext cx="45719" cy="331127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20">
              <a:solidFill>
                <a:prstClr val="white"/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3796708" y="-914400"/>
            <a:ext cx="6871292" cy="1828800"/>
          </a:xfrm>
        </p:spPr>
        <p:txBody>
          <a:bodyPr>
            <a:normAutofit/>
          </a:bodyPr>
          <a:lstStyle/>
          <a:p>
            <a:r>
              <a:rPr lang="ru-RU" sz="3716" b="1" dirty="0">
                <a:solidFill>
                  <a:srgbClr val="D2EAF7"/>
                </a:solidFill>
                <a:latin typeface="Arial Narrow" pitchFamily="34" charset="0"/>
              </a:rPr>
              <a:t>Разделы  личного кабинета</a:t>
            </a:r>
          </a:p>
        </p:txBody>
      </p:sp>
      <p:sp>
        <p:nvSpPr>
          <p:cNvPr id="2" name="Овал 1"/>
          <p:cNvSpPr/>
          <p:nvPr/>
        </p:nvSpPr>
        <p:spPr>
          <a:xfrm>
            <a:off x="3443091" y="3041739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52002" y="1716717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052002" y="2406696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052002" y="3084634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52002" y="4024492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cxnSp>
        <p:nvCxnSpPr>
          <p:cNvPr id="14" name="Прямая соединительная линия 13"/>
          <p:cNvCxnSpPr>
            <a:endCxn id="2" idx="1"/>
          </p:cNvCxnSpPr>
          <p:nvPr/>
        </p:nvCxnSpPr>
        <p:spPr>
          <a:xfrm>
            <a:off x="2444858" y="1569203"/>
            <a:ext cx="1030170" cy="1501288"/>
          </a:xfrm>
          <a:prstGeom prst="line">
            <a:avLst/>
          </a:prstGeom>
          <a:ln w="28575">
            <a:solidFill>
              <a:srgbClr val="CFE9F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6052002" y="4391753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53594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3666714" y="2899457"/>
            <a:ext cx="2846821" cy="677224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365" dirty="0">
                <a:solidFill>
                  <a:srgbClr val="D2EAF7"/>
                </a:solidFill>
                <a:latin typeface="Arial Narrow" pitchFamily="34" charset="0"/>
              </a:rPr>
              <a:t>Надзор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6358047" y="1210831"/>
            <a:ext cx="4769737" cy="3844422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  <a:p>
            <a:pPr algn="just"/>
            <a:r>
              <a:rPr lang="ru-RU" sz="1520" dirty="0" smtClean="0">
                <a:solidFill>
                  <a:srgbClr val="DAEEF9"/>
                </a:solidFill>
                <a:latin typeface="Arial Narrow" pitchFamily="34" charset="0"/>
              </a:rPr>
              <a:t>информационная система Опасные товары</a:t>
            </a:r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  <a:p>
            <a:pPr algn="just"/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Актуальная информация</a:t>
            </a:r>
          </a:p>
          <a:p>
            <a:pPr algn="just"/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  <a:p>
            <a:pPr marL="241344" indent="-241344">
              <a:buFontTx/>
              <a:buChar char="-"/>
            </a:pPr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  <a:p>
            <a:pPr marL="241344" indent="-241344">
              <a:buFontTx/>
              <a:buChar char="-"/>
            </a:pPr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04028" y="1683848"/>
            <a:ext cx="45719" cy="331127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20">
              <a:solidFill>
                <a:prstClr val="white"/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3796708" y="-914400"/>
            <a:ext cx="6871292" cy="1828800"/>
          </a:xfrm>
        </p:spPr>
        <p:txBody>
          <a:bodyPr>
            <a:normAutofit/>
          </a:bodyPr>
          <a:lstStyle/>
          <a:p>
            <a:r>
              <a:rPr lang="ru-RU" sz="3716" b="1" dirty="0">
                <a:solidFill>
                  <a:srgbClr val="D2EAF7"/>
                </a:solidFill>
                <a:latin typeface="Arial Narrow" pitchFamily="34" charset="0"/>
              </a:rPr>
              <a:t>Разделы  личного кабинета</a:t>
            </a:r>
          </a:p>
        </p:txBody>
      </p:sp>
      <p:sp>
        <p:nvSpPr>
          <p:cNvPr id="2" name="Овал 1"/>
          <p:cNvSpPr/>
          <p:nvPr/>
        </p:nvSpPr>
        <p:spPr>
          <a:xfrm>
            <a:off x="3443091" y="3041739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52002" y="1716717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052002" y="2111757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cxnSp>
        <p:nvCxnSpPr>
          <p:cNvPr id="14" name="Прямая соединительная линия 13"/>
          <p:cNvCxnSpPr>
            <a:endCxn id="2" idx="1"/>
          </p:cNvCxnSpPr>
          <p:nvPr/>
        </p:nvCxnSpPr>
        <p:spPr>
          <a:xfrm>
            <a:off x="2444858" y="1569203"/>
            <a:ext cx="1030170" cy="1501288"/>
          </a:xfrm>
          <a:prstGeom prst="line">
            <a:avLst/>
          </a:prstGeom>
          <a:ln w="28575">
            <a:solidFill>
              <a:srgbClr val="CFE9F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862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2417736" y="2860441"/>
            <a:ext cx="3987310" cy="677224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>
                <a:solidFill>
                  <a:srgbClr val="D6EDF8"/>
                </a:solidFill>
                <a:latin typeface="Arial Narrow" pitchFamily="34" charset="0"/>
              </a:rPr>
              <a:t>оценка соответствия</a:t>
            </a:r>
            <a:endParaRPr lang="ru-RU" sz="2365" dirty="0">
              <a:solidFill>
                <a:srgbClr val="D2EAF7"/>
              </a:solidFill>
              <a:latin typeface="Arial Narrow" pitchFamily="34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6358047" y="1210831"/>
            <a:ext cx="4769737" cy="3844422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  <a:p>
            <a:pPr algn="just"/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Перечень продукции, подлежащей обязательному подтверждению соответствия в государствах-участниках </a:t>
            </a:r>
            <a:r>
              <a:rPr lang="ru-RU" sz="1520" dirty="0" smtClean="0">
                <a:solidFill>
                  <a:srgbClr val="DAEEF9"/>
                </a:solidFill>
                <a:latin typeface="Arial Narrow" pitchFamily="34" charset="0"/>
              </a:rPr>
              <a:t>СНГ</a:t>
            </a:r>
          </a:p>
          <a:p>
            <a:pPr algn="just"/>
            <a:r>
              <a:rPr lang="ru-RU" sz="1520" dirty="0" smtClean="0">
                <a:solidFill>
                  <a:srgbClr val="DAEEF9"/>
                </a:solidFill>
                <a:latin typeface="Arial Narrow" pitchFamily="34" charset="0"/>
              </a:rPr>
              <a:t>Бланки </a:t>
            </a:r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сертификатов соответствия принятых в государствах-участниках </a:t>
            </a:r>
            <a:r>
              <a:rPr lang="ru-RU" sz="1520" dirty="0" smtClean="0">
                <a:solidFill>
                  <a:srgbClr val="DAEEF9"/>
                </a:solidFill>
                <a:latin typeface="Arial Narrow" pitchFamily="34" charset="0"/>
              </a:rPr>
              <a:t>СНГ</a:t>
            </a:r>
          </a:p>
          <a:p>
            <a:pPr algn="just"/>
            <a:r>
              <a:rPr lang="ru-RU" sz="1520" dirty="0" smtClean="0">
                <a:solidFill>
                  <a:srgbClr val="DAEEF9"/>
                </a:solidFill>
                <a:latin typeface="Arial Narrow" pitchFamily="34" charset="0"/>
              </a:rPr>
              <a:t>реестр </a:t>
            </a:r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выданных сертификатов соответствия и зарегистрированных деклараций о соответствии</a:t>
            </a:r>
          </a:p>
          <a:p>
            <a:pPr algn="just"/>
            <a:r>
              <a:rPr lang="ru-RU" sz="1520" dirty="0" smtClean="0">
                <a:solidFill>
                  <a:srgbClr val="DAEEF9"/>
                </a:solidFill>
                <a:latin typeface="Arial Narrow" pitchFamily="34" charset="0"/>
              </a:rPr>
              <a:t>Конкурс </a:t>
            </a:r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на соискание Премии СНГ за достижения в области качества продукции и </a:t>
            </a:r>
            <a:r>
              <a:rPr lang="ru-RU" sz="1520" dirty="0" smtClean="0">
                <a:solidFill>
                  <a:srgbClr val="DAEEF9"/>
                </a:solidFill>
                <a:latin typeface="Arial Narrow" pitchFamily="34" charset="0"/>
              </a:rPr>
              <a:t>услуг</a:t>
            </a:r>
          </a:p>
          <a:p>
            <a:pPr algn="just"/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Актуальная информация</a:t>
            </a:r>
          </a:p>
          <a:p>
            <a:pPr marL="241344" indent="-241344">
              <a:buFontTx/>
              <a:buChar char="-"/>
            </a:pPr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04028" y="1683848"/>
            <a:ext cx="45719" cy="352728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20">
              <a:solidFill>
                <a:prstClr val="white"/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3796708" y="-914400"/>
            <a:ext cx="6871292" cy="1828800"/>
          </a:xfrm>
        </p:spPr>
        <p:txBody>
          <a:bodyPr>
            <a:normAutofit/>
          </a:bodyPr>
          <a:lstStyle/>
          <a:p>
            <a:r>
              <a:rPr lang="ru-RU" sz="3716" b="1" dirty="0">
                <a:solidFill>
                  <a:srgbClr val="D2EAF7"/>
                </a:solidFill>
                <a:latin typeface="Arial Narrow" pitchFamily="34" charset="0"/>
              </a:rPr>
              <a:t>Разделы  личного кабинета</a:t>
            </a:r>
          </a:p>
        </p:txBody>
      </p:sp>
      <p:sp>
        <p:nvSpPr>
          <p:cNvPr id="2" name="Овал 1"/>
          <p:cNvSpPr/>
          <p:nvPr/>
        </p:nvSpPr>
        <p:spPr>
          <a:xfrm>
            <a:off x="2199658" y="2986469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52002" y="1716717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030930" y="2679670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052002" y="3361650"/>
            <a:ext cx="218078" cy="201007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52002" y="4288729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cxnSp>
        <p:nvCxnSpPr>
          <p:cNvPr id="14" name="Прямая соединительная линия 13"/>
          <p:cNvCxnSpPr>
            <a:endCxn id="2" idx="1"/>
          </p:cNvCxnSpPr>
          <p:nvPr/>
        </p:nvCxnSpPr>
        <p:spPr>
          <a:xfrm>
            <a:off x="1721557" y="2344119"/>
            <a:ext cx="510038" cy="671102"/>
          </a:xfrm>
          <a:prstGeom prst="line">
            <a:avLst/>
          </a:prstGeom>
          <a:ln w="28575">
            <a:solidFill>
              <a:srgbClr val="CFE9F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6052002" y="4929560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31661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3666714" y="2899457"/>
            <a:ext cx="2846821" cy="677224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365" dirty="0">
                <a:solidFill>
                  <a:srgbClr val="D2EAF7"/>
                </a:solidFill>
                <a:latin typeface="Arial Narrow" pitchFamily="34" charset="0"/>
              </a:rPr>
              <a:t>Аккредитация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6358047" y="1210831"/>
            <a:ext cx="4769737" cy="3844422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  <a:p>
            <a:pPr algn="just"/>
            <a:r>
              <a:rPr lang="ru-RU" sz="1520" dirty="0" smtClean="0">
                <a:solidFill>
                  <a:srgbClr val="DAEEF9"/>
                </a:solidFill>
                <a:latin typeface="Arial Narrow" pitchFamily="34" charset="0"/>
              </a:rPr>
              <a:t>Региональная организация </a:t>
            </a:r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(</a:t>
            </a:r>
            <a:r>
              <a:rPr lang="ru-RU" sz="1520" dirty="0" smtClean="0">
                <a:solidFill>
                  <a:srgbClr val="DAEEF9"/>
                </a:solidFill>
                <a:latin typeface="Arial Narrow" pitchFamily="34" charset="0"/>
              </a:rPr>
              <a:t>ассоциация) </a:t>
            </a:r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по </a:t>
            </a:r>
            <a:r>
              <a:rPr lang="ru-RU" sz="1520" dirty="0" smtClean="0">
                <a:solidFill>
                  <a:srgbClr val="DAEEF9"/>
                </a:solidFill>
                <a:latin typeface="Arial Narrow" pitchFamily="34" charset="0"/>
              </a:rPr>
              <a:t>аккредитации </a:t>
            </a:r>
          </a:p>
          <a:p>
            <a:pPr algn="just"/>
            <a:r>
              <a:rPr lang="ru-RU" sz="1200" dirty="0" smtClean="0">
                <a:solidFill>
                  <a:srgbClr val="DAEEF9"/>
                </a:solidFill>
                <a:latin typeface="Arial Narrow" pitchFamily="34" charset="0"/>
              </a:rPr>
              <a:t>(выполнения </a:t>
            </a:r>
            <a:r>
              <a:rPr lang="ru-RU" sz="1200" dirty="0">
                <a:solidFill>
                  <a:srgbClr val="DAEEF9"/>
                </a:solidFill>
                <a:latin typeface="Arial Narrow" pitchFamily="34" charset="0"/>
              </a:rPr>
              <a:t>Плана мероприятий (Дорожной карты) по созданию Региональной организации (ассоциации) по аккредитации, Программы Рабочей группы по созданию Региональной организации (ассоциации) по </a:t>
            </a:r>
            <a:r>
              <a:rPr lang="ru-RU" sz="1200" dirty="0" smtClean="0">
                <a:solidFill>
                  <a:srgbClr val="DAEEF9"/>
                </a:solidFill>
                <a:latin typeface="Arial Narrow" pitchFamily="34" charset="0"/>
              </a:rPr>
              <a:t>аккредитации)</a:t>
            </a:r>
            <a:endParaRPr lang="ru-RU" sz="1200" dirty="0">
              <a:solidFill>
                <a:srgbClr val="DAEEF9"/>
              </a:solidFill>
              <a:latin typeface="Arial Narrow" pitchFamily="34" charset="0"/>
            </a:endParaRPr>
          </a:p>
          <a:p>
            <a:pPr algn="just"/>
            <a:r>
              <a:rPr lang="ru-RU" sz="1520" dirty="0" smtClean="0">
                <a:solidFill>
                  <a:srgbClr val="DAEEF9"/>
                </a:solidFill>
                <a:latin typeface="Arial Narrow" pitchFamily="34" charset="0"/>
              </a:rPr>
              <a:t>Единый </a:t>
            </a:r>
            <a:r>
              <a:rPr lang="ru-RU" sz="1520" dirty="0">
                <a:solidFill>
                  <a:srgbClr val="DAEEF9"/>
                </a:solidFill>
                <a:latin typeface="Arial Narrow" pitchFamily="34" charset="0"/>
              </a:rPr>
              <a:t>реестр органов по оценке соответствия </a:t>
            </a:r>
            <a:endParaRPr lang="ru-RU" sz="1520" dirty="0" smtClean="0">
              <a:solidFill>
                <a:srgbClr val="DAEEF9"/>
              </a:solidFill>
              <a:latin typeface="Arial Narrow" pitchFamily="34" charset="0"/>
            </a:endParaRPr>
          </a:p>
          <a:p>
            <a:pPr algn="just"/>
            <a:r>
              <a:rPr lang="ru-RU" sz="1520" dirty="0" smtClean="0">
                <a:solidFill>
                  <a:srgbClr val="DAEEF9"/>
                </a:solidFill>
                <a:latin typeface="Arial Narrow" pitchFamily="34" charset="0"/>
              </a:rPr>
              <a:t>Актуальная информация</a:t>
            </a:r>
            <a:endParaRPr lang="ru-RU" sz="1520" dirty="0">
              <a:solidFill>
                <a:srgbClr val="DAEEF9"/>
              </a:solidFill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04028" y="1683848"/>
            <a:ext cx="45719" cy="331127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20">
              <a:solidFill>
                <a:prstClr val="white"/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3796708" y="-914400"/>
            <a:ext cx="6871292" cy="1828800"/>
          </a:xfrm>
        </p:spPr>
        <p:txBody>
          <a:bodyPr>
            <a:normAutofit/>
          </a:bodyPr>
          <a:lstStyle/>
          <a:p>
            <a:r>
              <a:rPr lang="ru-RU" sz="3716" b="1" dirty="0">
                <a:solidFill>
                  <a:srgbClr val="D2EAF7"/>
                </a:solidFill>
                <a:latin typeface="Arial Narrow" pitchFamily="34" charset="0"/>
              </a:rPr>
              <a:t>Разделы  личного кабинета</a:t>
            </a:r>
          </a:p>
        </p:txBody>
      </p:sp>
      <p:sp>
        <p:nvSpPr>
          <p:cNvPr id="2" name="Овал 1"/>
          <p:cNvSpPr/>
          <p:nvPr/>
        </p:nvSpPr>
        <p:spPr>
          <a:xfrm>
            <a:off x="3443091" y="3041739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052002" y="1716717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052002" y="3361933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052002" y="3799939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cxnSp>
        <p:nvCxnSpPr>
          <p:cNvPr id="14" name="Прямая соединительная линия 13"/>
          <p:cNvCxnSpPr>
            <a:endCxn id="2" idx="1"/>
          </p:cNvCxnSpPr>
          <p:nvPr/>
        </p:nvCxnSpPr>
        <p:spPr>
          <a:xfrm>
            <a:off x="1468967" y="2650067"/>
            <a:ext cx="2006061" cy="420424"/>
          </a:xfrm>
          <a:prstGeom prst="line">
            <a:avLst/>
          </a:prstGeom>
          <a:ln w="28575">
            <a:solidFill>
              <a:srgbClr val="CFE9F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96708" y="-914400"/>
            <a:ext cx="6871292" cy="1828800"/>
          </a:xfrm>
        </p:spPr>
        <p:txBody>
          <a:bodyPr>
            <a:normAutofit/>
          </a:bodyPr>
          <a:lstStyle/>
          <a:p>
            <a:r>
              <a:rPr lang="ru-RU" sz="3716" b="1" dirty="0">
                <a:solidFill>
                  <a:srgbClr val="DAEEF9"/>
                </a:solidFill>
                <a:latin typeface="Arial Narrow" pitchFamily="34" charset="0"/>
              </a:rPr>
              <a:t>Разделы  личного кабинета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36710" y="1213552"/>
            <a:ext cx="3261286" cy="592656"/>
          </a:xfrm>
        </p:spPr>
        <p:txBody>
          <a:bodyPr>
            <a:normAutofit/>
          </a:bodyPr>
          <a:lstStyle/>
          <a:p>
            <a:r>
              <a:rPr lang="ru-RU" sz="2365" dirty="0">
                <a:solidFill>
                  <a:schemeClr val="tx1"/>
                </a:solidFill>
                <a:latin typeface="Arial Narrow" pitchFamily="34" charset="0"/>
              </a:rPr>
              <a:t>Календарный план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197996" y="1262257"/>
            <a:ext cx="5664200" cy="1377236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351" dirty="0" smtClean="0">
                <a:solidFill>
                  <a:prstClr val="white"/>
                </a:solidFill>
                <a:latin typeface="Arial Narrow" pitchFamily="34" charset="0"/>
              </a:rPr>
              <a:t>отслеживание </a:t>
            </a:r>
            <a:r>
              <a:rPr lang="ru-RU" sz="1351" dirty="0">
                <a:solidFill>
                  <a:prstClr val="white"/>
                </a:solidFill>
                <a:latin typeface="Arial Narrow" pitchFamily="34" charset="0"/>
              </a:rPr>
              <a:t>хода реализации решений МГС, НТК и РГ, </a:t>
            </a:r>
            <a:endParaRPr lang="ru-RU" sz="1351" dirty="0" smtClean="0">
              <a:solidFill>
                <a:prstClr val="white"/>
              </a:solidFill>
              <a:latin typeface="Arial Narrow" pitchFamily="34" charset="0"/>
            </a:endParaRPr>
          </a:p>
          <a:p>
            <a:pPr algn="just"/>
            <a:r>
              <a:rPr lang="ru-RU" sz="1351" dirty="0" smtClean="0">
                <a:solidFill>
                  <a:prstClr val="white"/>
                </a:solidFill>
                <a:latin typeface="Arial Narrow" pitchFamily="34" charset="0"/>
              </a:rPr>
              <a:t>Интерактивный </a:t>
            </a:r>
            <a:r>
              <a:rPr lang="ru-RU" sz="1351" dirty="0">
                <a:solidFill>
                  <a:prstClr val="white"/>
                </a:solidFill>
                <a:latin typeface="Arial Narrow" pitchFamily="34" charset="0"/>
              </a:rPr>
              <a:t>Анализ выполнения решений МГС </a:t>
            </a:r>
            <a:r>
              <a:rPr lang="ru-RU" sz="1351" dirty="0" smtClean="0">
                <a:solidFill>
                  <a:prstClr val="white"/>
                </a:solidFill>
                <a:latin typeface="Arial Narrow" pitchFamily="34" charset="0"/>
              </a:rPr>
              <a:t> </a:t>
            </a:r>
            <a:endParaRPr lang="ru-RU" sz="1100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71182" y="1306046"/>
            <a:ext cx="34290" cy="2088232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2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01591" y="3442983"/>
            <a:ext cx="3102839" cy="820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65" dirty="0">
                <a:solidFill>
                  <a:prstClr val="white"/>
                </a:solidFill>
                <a:latin typeface="Arial Narrow" pitchFamily="34" charset="0"/>
              </a:rPr>
              <a:t>РАБОЧАЯ </a:t>
            </a:r>
            <a:r>
              <a:rPr lang="ru-RU" sz="2365" dirty="0" smtClean="0">
                <a:solidFill>
                  <a:prstClr val="white"/>
                </a:solidFill>
                <a:latin typeface="Arial Narrow" pitchFamily="34" charset="0"/>
              </a:rPr>
              <a:t>ПЛОЩАДКА </a:t>
            </a:r>
            <a:r>
              <a:rPr lang="ru-RU" sz="2365" dirty="0">
                <a:solidFill>
                  <a:prstClr val="white"/>
                </a:solidFill>
                <a:latin typeface="Arial Narrow" pitchFamily="34" charset="0"/>
              </a:rPr>
              <a:t>МТК</a:t>
            </a: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6197996" y="3437426"/>
            <a:ext cx="5605844" cy="2819458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351" dirty="0">
                <a:solidFill>
                  <a:prstClr val="white"/>
                </a:solidFill>
                <a:latin typeface="Arial Narrow" pitchFamily="34" charset="0"/>
              </a:rPr>
              <a:t>Каталог действующих МТК (Положение, Программа работ МТК, Годовой отчет, Протокол, область деятельности (коды МКС) и закрепленные ГОСТ)</a:t>
            </a:r>
          </a:p>
          <a:p>
            <a:pPr algn="just"/>
            <a:r>
              <a:rPr lang="ru-RU" sz="1351" dirty="0">
                <a:solidFill>
                  <a:prstClr val="white"/>
                </a:solidFill>
                <a:latin typeface="Arial Narrow" pitchFamily="34" charset="0"/>
              </a:rPr>
              <a:t>Размещение для рассмотрения и голосования членами МТК планируемых к разработке и внесению в ПМС тем </a:t>
            </a:r>
          </a:p>
          <a:p>
            <a:r>
              <a:rPr lang="ru-RU" sz="1351" dirty="0">
                <a:solidFill>
                  <a:prstClr val="white"/>
                </a:solidFill>
                <a:latin typeface="Arial Narrow" pitchFamily="34" charset="0"/>
              </a:rPr>
              <a:t>Информация о совещаниях МТК и материалы</a:t>
            </a:r>
          </a:p>
          <a:p>
            <a:r>
              <a:rPr lang="ru-RU" sz="1351" dirty="0">
                <a:solidFill>
                  <a:prstClr val="white"/>
                </a:solidFill>
                <a:latin typeface="Arial Narrow" pitchFamily="34" charset="0"/>
              </a:rPr>
              <a:t>поиск МТК по коду МКС и ГОСТ </a:t>
            </a:r>
          </a:p>
          <a:p>
            <a:r>
              <a:rPr lang="ru-RU" sz="1351" dirty="0">
                <a:solidFill>
                  <a:prstClr val="white"/>
                </a:solidFill>
                <a:latin typeface="Arial Narrow" pitchFamily="34" charset="0"/>
              </a:rPr>
              <a:t>Чат и обратная связь</a:t>
            </a:r>
          </a:p>
          <a:p>
            <a:r>
              <a:rPr lang="ru-RU" sz="1351" dirty="0">
                <a:solidFill>
                  <a:prstClr val="white"/>
                </a:solidFill>
                <a:latin typeface="Arial Narrow" pitchFamily="34" charset="0"/>
              </a:rPr>
              <a:t> 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65145" y="3517636"/>
            <a:ext cx="45719" cy="24929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2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79733" y="1950875"/>
            <a:ext cx="477510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prstClr val="white"/>
                </a:solidFill>
                <a:latin typeface="Arial Narrow" pitchFamily="34" charset="0"/>
              </a:rPr>
              <a:t>П</a:t>
            </a:r>
            <a:r>
              <a:rPr lang="ru-RU" sz="1100" dirty="0" smtClean="0">
                <a:solidFill>
                  <a:prstClr val="white"/>
                </a:solidFill>
                <a:latin typeface="Arial Narrow" pitchFamily="34" charset="0"/>
              </a:rPr>
              <a:t>ринятые </a:t>
            </a:r>
            <a:r>
              <a:rPr lang="ru-RU" sz="1100" dirty="0">
                <a:solidFill>
                  <a:prstClr val="white"/>
                </a:solidFill>
                <a:latin typeface="Arial Narrow" pitchFamily="34" charset="0"/>
              </a:rPr>
              <a:t>на заседании Совета и Совещании решения являются обязательными для исполнения членами Совета в части, их </a:t>
            </a:r>
            <a:r>
              <a:rPr lang="ru-RU" sz="1100" dirty="0" smtClean="0">
                <a:solidFill>
                  <a:prstClr val="white"/>
                </a:solidFill>
                <a:latin typeface="Arial Narrow" pitchFamily="34" charset="0"/>
              </a:rPr>
              <a:t>касающейся </a:t>
            </a:r>
          </a:p>
          <a:p>
            <a:pPr algn="r"/>
            <a:r>
              <a:rPr lang="ru-RU" sz="1100" dirty="0" smtClean="0">
                <a:solidFill>
                  <a:prstClr val="white"/>
                </a:solidFill>
                <a:latin typeface="Arial Narrow" pitchFamily="34" charset="0"/>
              </a:rPr>
              <a:t>п</a:t>
            </a:r>
            <a:r>
              <a:rPr lang="ru-RU" sz="1100" dirty="0">
                <a:solidFill>
                  <a:prstClr val="white"/>
                </a:solidFill>
                <a:latin typeface="Arial Narrow" pitchFamily="34" charset="0"/>
              </a:rPr>
              <a:t>. 8.8 Правил процедур </a:t>
            </a:r>
            <a:r>
              <a:rPr lang="ru-RU" sz="1100" dirty="0" smtClean="0">
                <a:solidFill>
                  <a:prstClr val="white"/>
                </a:solidFill>
                <a:latin typeface="Arial Narrow" pitchFamily="34" charset="0"/>
              </a:rPr>
              <a:t>МГС</a:t>
            </a:r>
            <a:endParaRPr lang="ru-RU" sz="1100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718632" y="1382417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718632" y="3579874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943008" y="1382417"/>
            <a:ext cx="161084" cy="14796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944271" y="1706953"/>
            <a:ext cx="161084" cy="14796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938956" y="3567166"/>
            <a:ext cx="161084" cy="14796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938956" y="4380889"/>
            <a:ext cx="161084" cy="14796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944271" y="5040047"/>
            <a:ext cx="161084" cy="14796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938956" y="5402844"/>
            <a:ext cx="161084" cy="14796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936855" y="5752023"/>
            <a:ext cx="161084" cy="14796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cxnSp>
        <p:nvCxnSpPr>
          <p:cNvPr id="24" name="Прямая соединительная линия 23"/>
          <p:cNvCxnSpPr>
            <a:endCxn id="11" idx="2"/>
          </p:cNvCxnSpPr>
          <p:nvPr/>
        </p:nvCxnSpPr>
        <p:spPr>
          <a:xfrm flipV="1">
            <a:off x="2502673" y="1480582"/>
            <a:ext cx="215959" cy="33375"/>
          </a:xfrm>
          <a:prstGeom prst="line">
            <a:avLst/>
          </a:prstGeom>
          <a:ln w="28575">
            <a:solidFill>
              <a:srgbClr val="D3EBF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5" idx="1"/>
          </p:cNvCxnSpPr>
          <p:nvPr/>
        </p:nvCxnSpPr>
        <p:spPr>
          <a:xfrm>
            <a:off x="1441342" y="2669583"/>
            <a:ext cx="1309227" cy="939043"/>
          </a:xfrm>
          <a:prstGeom prst="line">
            <a:avLst/>
          </a:prstGeom>
          <a:ln w="28575">
            <a:solidFill>
              <a:srgbClr val="C1E2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63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2785287" y="1669355"/>
            <a:ext cx="3929964" cy="506894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365" dirty="0">
                <a:solidFill>
                  <a:srgbClr val="D2EAF7"/>
                </a:solidFill>
                <a:latin typeface="Arial Narrow" pitchFamily="34" charset="0"/>
              </a:rPr>
              <a:t>Каталоги стандартов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6336751" y="1669355"/>
            <a:ext cx="5121944" cy="1213386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520" dirty="0" smtClean="0">
                <a:solidFill>
                  <a:srgbClr val="D2EAF7"/>
                </a:solidFill>
                <a:latin typeface="Arial Narrow" pitchFamily="34" charset="0"/>
              </a:rPr>
              <a:t>Информация </a:t>
            </a:r>
            <a:r>
              <a:rPr lang="ru-RU" sz="1520" dirty="0">
                <a:solidFill>
                  <a:srgbClr val="D2EAF7"/>
                </a:solidFill>
                <a:latin typeface="Arial Narrow" pitchFamily="34" charset="0"/>
              </a:rPr>
              <a:t>о национальных каталогах стандартов</a:t>
            </a:r>
          </a:p>
          <a:p>
            <a:r>
              <a:rPr lang="ru-RU" sz="1520" dirty="0" smtClean="0">
                <a:solidFill>
                  <a:srgbClr val="D2EAF7"/>
                </a:solidFill>
                <a:latin typeface="Arial Narrow" pitchFamily="34" charset="0"/>
              </a:rPr>
              <a:t>Информация </a:t>
            </a:r>
            <a:r>
              <a:rPr lang="ru-RU" sz="1520" dirty="0">
                <a:solidFill>
                  <a:srgbClr val="D2EAF7"/>
                </a:solidFill>
                <a:latin typeface="Arial Narrow" pitchFamily="34" charset="0"/>
              </a:rPr>
              <a:t>о межгосударственных стандартах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45467" y="1780694"/>
            <a:ext cx="49678" cy="129452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20">
              <a:solidFill>
                <a:prstClr val="white"/>
              </a:solidFill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2804657" y="3974183"/>
            <a:ext cx="3910594" cy="854288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365" dirty="0">
                <a:solidFill>
                  <a:srgbClr val="D2EAF7"/>
                </a:solidFill>
                <a:latin typeface="Arial Narrow" pitchFamily="34" charset="0"/>
              </a:rPr>
              <a:t>календарь событий</a:t>
            </a: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6400926" y="3974183"/>
            <a:ext cx="5423152" cy="936104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520" dirty="0">
                <a:solidFill>
                  <a:srgbClr val="D2EAF7"/>
                </a:solidFill>
                <a:latin typeface="Arial Narrow" pitchFamily="34" charset="0"/>
              </a:rPr>
              <a:t>Анонсы </a:t>
            </a:r>
            <a:r>
              <a:rPr lang="ru-RU" sz="1520" dirty="0" smtClean="0">
                <a:solidFill>
                  <a:srgbClr val="D2EAF7"/>
                </a:solidFill>
                <a:latin typeface="Arial Narrow" pitchFamily="34" charset="0"/>
              </a:rPr>
              <a:t>заседаний</a:t>
            </a:r>
            <a:endParaRPr lang="ru-RU" sz="1520" dirty="0">
              <a:solidFill>
                <a:srgbClr val="D2EAF7"/>
              </a:solidFill>
              <a:latin typeface="Arial Narrow" pitchFamily="34" charset="0"/>
            </a:endParaRPr>
          </a:p>
          <a:p>
            <a:r>
              <a:rPr lang="ru-RU" sz="1520" dirty="0">
                <a:solidFill>
                  <a:srgbClr val="D2EAF7"/>
                </a:solidFill>
                <a:latin typeface="Arial Narrow" pitchFamily="34" charset="0"/>
              </a:rPr>
              <a:t>Международные </a:t>
            </a:r>
            <a:r>
              <a:rPr lang="ru-RU" sz="1520" dirty="0" smtClean="0">
                <a:solidFill>
                  <a:srgbClr val="D2EAF7"/>
                </a:solidFill>
                <a:latin typeface="Arial Narrow" pitchFamily="34" charset="0"/>
              </a:rPr>
              <a:t>праздники и </a:t>
            </a:r>
            <a:r>
              <a:rPr lang="ru-RU" sz="1520" dirty="0">
                <a:solidFill>
                  <a:srgbClr val="D2EAF7"/>
                </a:solidFill>
                <a:latin typeface="Arial Narrow" pitchFamily="34" charset="0"/>
              </a:rPr>
              <a:t>праздники стран СНГ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070306" y="4031573"/>
            <a:ext cx="49678" cy="116327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20">
              <a:solidFill>
                <a:prstClr val="white"/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3796708" y="-914400"/>
            <a:ext cx="6871292" cy="1828800"/>
          </a:xfrm>
        </p:spPr>
        <p:txBody>
          <a:bodyPr>
            <a:normAutofit/>
          </a:bodyPr>
          <a:lstStyle/>
          <a:p>
            <a:r>
              <a:rPr lang="ru-RU" sz="3716" b="1" dirty="0">
                <a:solidFill>
                  <a:srgbClr val="D2EAF7"/>
                </a:solidFill>
                <a:latin typeface="Arial Narrow" pitchFamily="34" charset="0"/>
              </a:rPr>
              <a:t>Разделы  личного кабинета</a:t>
            </a:r>
          </a:p>
        </p:txBody>
      </p:sp>
      <p:sp>
        <p:nvSpPr>
          <p:cNvPr id="12" name="Овал 11"/>
          <p:cNvSpPr/>
          <p:nvPr/>
        </p:nvSpPr>
        <p:spPr>
          <a:xfrm>
            <a:off x="6179913" y="1780694"/>
            <a:ext cx="161084" cy="14796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179913" y="2176249"/>
            <a:ext cx="161084" cy="14796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179913" y="4087357"/>
            <a:ext cx="161084" cy="14796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179913" y="4465248"/>
            <a:ext cx="161084" cy="14796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55445" y="1824637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555445" y="4137152"/>
            <a:ext cx="218078" cy="196330"/>
          </a:xfrm>
          <a:prstGeom prst="ellipse">
            <a:avLst/>
          </a:prstGeom>
          <a:solidFill>
            <a:srgbClr val="97CDE7"/>
          </a:solidFill>
          <a:ln>
            <a:solidFill>
              <a:srgbClr val="97CD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cxnSp>
        <p:nvCxnSpPr>
          <p:cNvPr id="19" name="Прямая соединительная линия 18"/>
          <p:cNvCxnSpPr>
            <a:endCxn id="18" idx="2"/>
          </p:cNvCxnSpPr>
          <p:nvPr/>
        </p:nvCxnSpPr>
        <p:spPr>
          <a:xfrm>
            <a:off x="1736512" y="4133385"/>
            <a:ext cx="818933" cy="101932"/>
          </a:xfrm>
          <a:prstGeom prst="line">
            <a:avLst/>
          </a:prstGeom>
          <a:ln w="28575">
            <a:solidFill>
              <a:srgbClr val="97C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351868" y="1922802"/>
            <a:ext cx="247973" cy="0"/>
          </a:xfrm>
          <a:prstGeom prst="line">
            <a:avLst/>
          </a:prstGeom>
          <a:ln w="28575">
            <a:solidFill>
              <a:srgbClr val="D2EAF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11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22008" y="2348880"/>
            <a:ext cx="9145992" cy="1828800"/>
          </a:xfrm>
          <a:prstGeom prst="rect">
            <a:avLst/>
          </a:prstGeom>
        </p:spPr>
        <p:txBody>
          <a:bodyPr vert="horz" lIns="77228" tIns="38614" rIns="77228" bIns="386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81" b="1" dirty="0">
                <a:solidFill>
                  <a:srgbClr val="D9EEF9"/>
                </a:solidFill>
                <a:latin typeface="Arial Narrow" pitchFamily="34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80589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25" y="2819771"/>
            <a:ext cx="2734711" cy="33718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138522" y="264393"/>
            <a:ext cx="9414245" cy="583538"/>
          </a:xfrm>
          <a:prstGeom prst="rect">
            <a:avLst/>
          </a:prstGeom>
          <a:noFill/>
        </p:spPr>
        <p:txBody>
          <a:bodyPr vert="horz" lIns="77228" tIns="38614" rIns="77228" bIns="3861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D6ED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ЕДИНЫЙ РЫНОК И ТЕХНИЧЕСКИЕ БАРЬЕРЫ</a:t>
            </a:r>
          </a:p>
          <a:p>
            <a:r>
              <a:rPr lang="ru-RU" sz="3200" b="1" dirty="0" smtClean="0">
                <a:solidFill>
                  <a:srgbClr val="D6ED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(ОЦЕНКА СООТВЕТСТВИЯ, АККРЕДИТАЦИЯ, НАДЗОР)</a:t>
            </a:r>
            <a:endParaRPr lang="ru-RU" sz="3200" b="1" dirty="0">
              <a:solidFill>
                <a:srgbClr val="D6ED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86178" y="4782485"/>
            <a:ext cx="6685972" cy="352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89" dirty="0">
                <a:solidFill>
                  <a:srgbClr val="002060"/>
                </a:solidFill>
                <a:latin typeface="+mj-lt"/>
              </a:rPr>
              <a:t>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90" y="63102"/>
            <a:ext cx="1063976" cy="104161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24" y="1156183"/>
            <a:ext cx="2734711" cy="16121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961833" y="3999606"/>
            <a:ext cx="184731" cy="3262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1520" dirty="0">
              <a:solidFill>
                <a:prstClr val="white"/>
              </a:solidFill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4672739" y="1216412"/>
            <a:ext cx="6435217" cy="5062569"/>
          </a:xfrm>
          <a:prstGeom prst="rect">
            <a:avLst/>
          </a:prstGeom>
          <a:noFill/>
          <a:ln>
            <a:noFill/>
          </a:ln>
        </p:spPr>
        <p:txBody>
          <a:bodyPr vert="horz" lIns="77228" tIns="38614" rIns="77228" bIns="38614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D6EDF8"/>
                </a:solidFill>
                <a:latin typeface="Arial Narrow" pitchFamily="34" charset="0"/>
              </a:rPr>
              <a:t>формирование </a:t>
            </a:r>
            <a:r>
              <a:rPr lang="ru-RU" sz="1400" dirty="0">
                <a:solidFill>
                  <a:srgbClr val="D6EDF8"/>
                </a:solidFill>
                <a:latin typeface="Arial Narrow" pitchFamily="34" charset="0"/>
              </a:rPr>
              <a:t>механизма устранения (преодоления) технических барьеров во взаимной торговле государств – участников Соглашения </a:t>
            </a:r>
            <a:r>
              <a:rPr lang="ru-RU" sz="1400" dirty="0" smtClean="0">
                <a:solidFill>
                  <a:srgbClr val="D6EDF8"/>
                </a:solidFill>
                <a:latin typeface="Arial Narrow" pitchFamily="34" charset="0"/>
              </a:rPr>
              <a:t>с </a:t>
            </a:r>
            <a:r>
              <a:rPr lang="ru-RU" sz="1400" dirty="0">
                <a:solidFill>
                  <a:srgbClr val="D6EDF8"/>
                </a:solidFill>
                <a:latin typeface="Arial Narrow" pitchFamily="34" charset="0"/>
              </a:rPr>
              <a:t>целью создания условий для расширения взаимной торговли между государствами – участниками Соглашения;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D6EDF8"/>
                </a:solidFill>
                <a:latin typeface="Arial Narrow" pitchFamily="34" charset="0"/>
              </a:rPr>
              <a:t>стремление </a:t>
            </a:r>
            <a:r>
              <a:rPr lang="ru-RU" sz="1400" dirty="0">
                <a:solidFill>
                  <a:srgbClr val="D6EDF8"/>
                </a:solidFill>
                <a:latin typeface="Arial Narrow" pitchFamily="34" charset="0"/>
              </a:rPr>
              <a:t>к признанию результатов работ по оценке соответствия продукции, происходящей из государств – участников Соглашения;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D6EDF8"/>
                </a:solidFill>
                <a:latin typeface="Arial Narrow" pitchFamily="34" charset="0"/>
              </a:rPr>
              <a:t>расширение </a:t>
            </a:r>
            <a:r>
              <a:rPr lang="ru-RU" sz="1400" dirty="0">
                <a:solidFill>
                  <a:srgbClr val="D6EDF8"/>
                </a:solidFill>
                <a:latin typeface="Arial Narrow" pitchFamily="34" charset="0"/>
              </a:rPr>
              <a:t>практики применения межгосударственных стандартов, взаимосвязанных с техническими регламентами, в том числе с техническими регламентами других интеграционных объединений с участием государств – участников Соглашения;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D6EDF8"/>
                </a:solidFill>
                <a:latin typeface="Arial Narrow" pitchFamily="34" charset="0"/>
              </a:rPr>
              <a:t>гармонизация </a:t>
            </a:r>
            <a:r>
              <a:rPr lang="ru-RU" sz="1400" dirty="0">
                <a:solidFill>
                  <a:srgbClr val="D6EDF8"/>
                </a:solidFill>
                <a:latin typeface="Arial Narrow" pitchFamily="34" charset="0"/>
              </a:rPr>
              <a:t>правил и подходов в области аккредитации органов </a:t>
            </a:r>
            <a:r>
              <a:rPr lang="ru-RU" sz="1400" dirty="0" smtClean="0">
                <a:solidFill>
                  <a:srgbClr val="D6EDF8"/>
                </a:solidFill>
                <a:latin typeface="Arial Narrow" pitchFamily="34" charset="0"/>
              </a:rPr>
              <a:t>по </a:t>
            </a:r>
            <a:r>
              <a:rPr lang="ru-RU" sz="1400" dirty="0">
                <a:solidFill>
                  <a:srgbClr val="D6EDF8"/>
                </a:solidFill>
                <a:latin typeface="Arial Narrow" pitchFamily="34" charset="0"/>
              </a:rPr>
              <a:t>оценке соответствия на основе межгосударственных стандартов </a:t>
            </a:r>
            <a:r>
              <a:rPr lang="ru-RU" sz="1400" dirty="0" smtClean="0">
                <a:solidFill>
                  <a:srgbClr val="D6EDF8"/>
                </a:solidFill>
                <a:latin typeface="Arial Narrow" pitchFamily="34" charset="0"/>
              </a:rPr>
              <a:t>ГОСТ </a:t>
            </a:r>
            <a:r>
              <a:rPr lang="ru-RU" sz="1400" dirty="0">
                <a:solidFill>
                  <a:srgbClr val="D6EDF8"/>
                </a:solidFill>
                <a:latin typeface="Arial Narrow" pitchFamily="34" charset="0"/>
              </a:rPr>
              <a:t>ISO/IEC серии 17000;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D6EDF8"/>
                </a:solidFill>
                <a:latin typeface="Arial Narrow" pitchFamily="34" charset="0"/>
              </a:rPr>
              <a:t>совершенствование </a:t>
            </a:r>
            <a:r>
              <a:rPr lang="ru-RU" sz="1400" dirty="0">
                <a:solidFill>
                  <a:srgbClr val="D6EDF8"/>
                </a:solidFill>
                <a:latin typeface="Arial Narrow" pitchFamily="34" charset="0"/>
              </a:rPr>
              <a:t>механизма оценки соответствия;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D6EDF8"/>
                </a:solidFill>
                <a:latin typeface="Arial Narrow" pitchFamily="34" charset="0"/>
              </a:rPr>
              <a:t>создание </a:t>
            </a:r>
            <a:r>
              <a:rPr lang="ru-RU" sz="1400" dirty="0">
                <a:solidFill>
                  <a:srgbClr val="D6EDF8"/>
                </a:solidFill>
                <a:latin typeface="Arial Narrow" pitchFamily="34" charset="0"/>
              </a:rPr>
              <a:t>Региональной организации (ассоциации) по аккредитации, признанной на международном уровне;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D6EDF8"/>
                </a:solidFill>
                <a:latin typeface="Arial Narrow" pitchFamily="34" charset="0"/>
              </a:rPr>
              <a:t>гармонизация </a:t>
            </a:r>
            <a:r>
              <a:rPr lang="ru-RU" sz="1400" dirty="0">
                <a:solidFill>
                  <a:srgbClr val="D6EDF8"/>
                </a:solidFill>
                <a:latin typeface="Arial Narrow" pitchFamily="34" charset="0"/>
              </a:rPr>
              <a:t>общих принципов осуществления государственного надзора за соблюдением требований технических регламентов, норм и правил </a:t>
            </a:r>
            <a:r>
              <a:rPr lang="ru-RU" sz="1400" dirty="0" smtClean="0">
                <a:solidFill>
                  <a:srgbClr val="D6EDF8"/>
                </a:solidFill>
                <a:latin typeface="Arial Narrow" pitchFamily="34" charset="0"/>
              </a:rPr>
              <a:t>с </a:t>
            </a:r>
            <a:r>
              <a:rPr lang="ru-RU" sz="1400" dirty="0">
                <a:solidFill>
                  <a:srgbClr val="D6EDF8"/>
                </a:solidFill>
                <a:latin typeface="Arial Narrow" pitchFamily="34" charset="0"/>
              </a:rPr>
              <a:t>учетом изменений законодательства в области государственного контроля (надзора) в государствах – участниках Соглашения;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D6EDF8"/>
                </a:solidFill>
                <a:latin typeface="Arial Narrow" pitchFamily="34" charset="0"/>
              </a:rPr>
              <a:t>налаживание </a:t>
            </a:r>
            <a:r>
              <a:rPr lang="ru-RU" sz="1400" dirty="0">
                <a:solidFill>
                  <a:srgbClr val="D6EDF8"/>
                </a:solidFill>
                <a:latin typeface="Arial Narrow" pitchFamily="34" charset="0"/>
              </a:rPr>
              <a:t>механизма оповещения, обмена информацией между государствами – участниками Соглашения по фактам </a:t>
            </a:r>
            <a:r>
              <a:rPr lang="ru-RU" sz="1400" dirty="0" smtClean="0">
                <a:solidFill>
                  <a:srgbClr val="D6EDF8"/>
                </a:solidFill>
                <a:latin typeface="Arial Narrow" pitchFamily="34" charset="0"/>
              </a:rPr>
              <a:t>выявления опасной </a:t>
            </a:r>
            <a:r>
              <a:rPr lang="ru-RU" sz="1400" dirty="0">
                <a:solidFill>
                  <a:srgbClr val="D6EDF8"/>
                </a:solidFill>
                <a:latin typeface="Arial Narrow" pitchFamily="34" charset="0"/>
              </a:rPr>
              <a:t>(небезопасной) продукции и создание соответствующей базы данных;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1400" dirty="0" smtClean="0">
                <a:solidFill>
                  <a:srgbClr val="D6EDF8"/>
                </a:solidFill>
                <a:latin typeface="Arial Narrow" pitchFamily="34" charset="0"/>
              </a:rPr>
              <a:t>цифровая </a:t>
            </a:r>
            <a:r>
              <a:rPr lang="ru-RU" sz="1400" dirty="0">
                <a:solidFill>
                  <a:srgbClr val="D6EDF8"/>
                </a:solidFill>
                <a:latin typeface="Arial Narrow" pitchFamily="34" charset="0"/>
              </a:rPr>
              <a:t>трансформация оценки соответствия, аккредитации </a:t>
            </a:r>
            <a:r>
              <a:rPr lang="ru-RU" sz="1400" dirty="0" smtClean="0">
                <a:solidFill>
                  <a:srgbClr val="D6EDF8"/>
                </a:solidFill>
                <a:latin typeface="Arial Narrow" pitchFamily="34" charset="0"/>
              </a:rPr>
              <a:t>и </a:t>
            </a:r>
            <a:r>
              <a:rPr lang="ru-RU" sz="1400" dirty="0">
                <a:solidFill>
                  <a:srgbClr val="D6EDF8"/>
                </a:solidFill>
                <a:latin typeface="Arial Narrow" pitchFamily="34" charset="0"/>
              </a:rPr>
              <a:t>надзора.</a:t>
            </a:r>
          </a:p>
        </p:txBody>
      </p:sp>
      <p:sp>
        <p:nvSpPr>
          <p:cNvPr id="10" name="Овал 9"/>
          <p:cNvSpPr/>
          <p:nvPr/>
        </p:nvSpPr>
        <p:spPr>
          <a:xfrm>
            <a:off x="4384940" y="1321876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384940" y="1948447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384940" y="2426013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384940" y="3106725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84940" y="3608939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384940" y="3917157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384940" y="4388727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384940" y="5261034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384940" y="5914398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19854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8783" y="-193672"/>
            <a:ext cx="8118106" cy="2232248"/>
          </a:xfrm>
        </p:spPr>
        <p:txBody>
          <a:bodyPr>
            <a:normAutofit/>
          </a:bodyPr>
          <a:lstStyle/>
          <a:p>
            <a:r>
              <a:rPr lang="ru-RU" sz="2365" b="1" dirty="0">
                <a:solidFill>
                  <a:srgbClr val="E4F8FC"/>
                </a:solidFill>
                <a:latin typeface="Arial Narrow" pitchFamily="34" charset="0"/>
              </a:rPr>
              <a:t>Информатизация          </a:t>
            </a:r>
            <a:r>
              <a:rPr lang="en-US" sz="2365" b="1" dirty="0">
                <a:solidFill>
                  <a:srgbClr val="E4F8FC"/>
                </a:solidFill>
                <a:latin typeface="Arial Narrow" pitchFamily="34" charset="0"/>
              </a:rPr>
              <a:t/>
            </a:r>
            <a:br>
              <a:rPr lang="en-US" sz="2365" b="1" dirty="0">
                <a:solidFill>
                  <a:srgbClr val="E4F8FC"/>
                </a:solidFill>
                <a:latin typeface="Arial Narrow" pitchFamily="34" charset="0"/>
              </a:rPr>
            </a:br>
            <a:r>
              <a:rPr lang="ru-RU" sz="2365" b="1" dirty="0">
                <a:solidFill>
                  <a:srgbClr val="E4F8FC"/>
                </a:solidFill>
                <a:latin typeface="Arial Narrow" pitchFamily="34" charset="0"/>
              </a:rPr>
              <a:t>           </a:t>
            </a:r>
            <a:r>
              <a:rPr lang="ru-RU" sz="2365" b="1" dirty="0" smtClean="0">
                <a:solidFill>
                  <a:srgbClr val="E4F8FC"/>
                </a:solidFill>
                <a:latin typeface="Arial Narrow" pitchFamily="34" charset="0"/>
              </a:rPr>
              <a:t>         </a:t>
            </a:r>
            <a:r>
              <a:rPr lang="ru-RU" sz="2365" b="1" dirty="0" err="1">
                <a:solidFill>
                  <a:srgbClr val="E4F8FC"/>
                </a:solidFill>
                <a:latin typeface="Arial Narrow" pitchFamily="34" charset="0"/>
              </a:rPr>
              <a:t>цифровизация</a:t>
            </a:r>
            <a:r>
              <a:rPr lang="ru-RU" sz="2365" b="1" dirty="0">
                <a:solidFill>
                  <a:srgbClr val="E4F8FC"/>
                </a:solidFill>
                <a:latin typeface="Arial Narrow" pitchFamily="34" charset="0"/>
              </a:rPr>
              <a:t> </a:t>
            </a:r>
            <a:br>
              <a:rPr lang="ru-RU" sz="2365" b="1" dirty="0">
                <a:solidFill>
                  <a:srgbClr val="E4F8FC"/>
                </a:solidFill>
                <a:latin typeface="Arial Narrow" pitchFamily="34" charset="0"/>
              </a:rPr>
            </a:br>
            <a:r>
              <a:rPr lang="ru-RU" sz="2365" b="1" dirty="0">
                <a:solidFill>
                  <a:srgbClr val="E4F8FC"/>
                </a:solidFill>
                <a:latin typeface="Arial Narrow" pitchFamily="34" charset="0"/>
              </a:rPr>
              <a:t>                       </a:t>
            </a:r>
            <a:r>
              <a:rPr lang="ru-RU" sz="2365" b="1" dirty="0" smtClean="0">
                <a:solidFill>
                  <a:srgbClr val="E4F8FC"/>
                </a:solidFill>
                <a:latin typeface="Arial Narrow" pitchFamily="34" charset="0"/>
              </a:rPr>
              <a:t>              </a:t>
            </a:r>
            <a:r>
              <a:rPr lang="ru-RU" sz="2365" b="1" dirty="0">
                <a:solidFill>
                  <a:srgbClr val="E4F8FC"/>
                </a:solidFill>
                <a:latin typeface="Arial Narrow" pitchFamily="34" charset="0"/>
              </a:rPr>
              <a:t>цифровая трансформация</a:t>
            </a:r>
            <a:endParaRPr lang="ru-RU" sz="2365" dirty="0">
              <a:solidFill>
                <a:srgbClr val="E4F8FC"/>
              </a:solidFill>
              <a:latin typeface="Arial Narrow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7715" y="1581499"/>
            <a:ext cx="6634502" cy="45713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520" b="1" dirty="0">
                <a:solidFill>
                  <a:srgbClr val="E4F8FC"/>
                </a:solidFill>
                <a:latin typeface="Arial Narrow" pitchFamily="34" charset="0"/>
              </a:rPr>
              <a:t>ИНФОРМАТИЗАЦИЯ – </a:t>
            </a:r>
            <a:r>
              <a:rPr lang="ru-RU" sz="1520" dirty="0">
                <a:solidFill>
                  <a:srgbClr val="E4F8FC"/>
                </a:solidFill>
                <a:latin typeface="Arial Narrow" pitchFamily="34" charset="0"/>
              </a:rPr>
              <a:t>организационный процесс, обеспечивающий условия для формирования и использования информационных ресурсов и реализации информационных отношений</a:t>
            </a:r>
          </a:p>
          <a:p>
            <a:pPr marL="0" indent="0" algn="just">
              <a:buNone/>
            </a:pPr>
            <a:endParaRPr lang="ru-RU" sz="507" b="1" dirty="0">
              <a:solidFill>
                <a:srgbClr val="E4F8FC"/>
              </a:solidFill>
              <a:latin typeface="Arial Narrow" pitchFamily="34" charset="0"/>
            </a:endParaRPr>
          </a:p>
          <a:p>
            <a:pPr marL="0" indent="0" algn="just">
              <a:buNone/>
            </a:pPr>
            <a:r>
              <a:rPr lang="ru-RU" sz="1520" b="1" dirty="0">
                <a:solidFill>
                  <a:srgbClr val="E4F8FC"/>
                </a:solidFill>
                <a:latin typeface="Arial Narrow" pitchFamily="34" charset="0"/>
              </a:rPr>
              <a:t>ЦИФРОВИЗАЦИЯ - </a:t>
            </a:r>
            <a:r>
              <a:rPr lang="ru-RU" sz="1520" dirty="0">
                <a:solidFill>
                  <a:srgbClr val="E4F8FC"/>
                </a:solidFill>
                <a:latin typeface="Arial Narrow" pitchFamily="34" charset="0"/>
              </a:rPr>
              <a:t>процесс перехода на цифровые технологии</a:t>
            </a:r>
          </a:p>
          <a:p>
            <a:pPr marL="0" indent="0" algn="just">
              <a:buNone/>
            </a:pPr>
            <a:endParaRPr lang="ru-RU" sz="591" b="1" dirty="0">
              <a:solidFill>
                <a:srgbClr val="E4F8FC"/>
              </a:solidFill>
              <a:latin typeface="Arial Narrow" pitchFamily="34" charset="0"/>
            </a:endParaRPr>
          </a:p>
          <a:p>
            <a:pPr marL="0" indent="0" algn="just">
              <a:buNone/>
            </a:pPr>
            <a:r>
              <a:rPr lang="ru-RU" sz="1520" b="1" dirty="0">
                <a:solidFill>
                  <a:srgbClr val="E4F8FC"/>
                </a:solidFill>
                <a:latin typeface="Arial Narrow" pitchFamily="34" charset="0"/>
              </a:rPr>
              <a:t>ЦИФРОВАЯ ТРАНСФОРМАЦИЯ – </a:t>
            </a:r>
            <a:r>
              <a:rPr lang="ru-RU" sz="1520" dirty="0">
                <a:solidFill>
                  <a:srgbClr val="E4F8FC"/>
                </a:solidFill>
                <a:latin typeface="Arial Narrow" pitchFamily="34" charset="0"/>
              </a:rPr>
              <a:t>проявление качественных изменений, заключающихся в цифровых преобразованиях, безбумажная среда</a:t>
            </a:r>
          </a:p>
          <a:p>
            <a:pPr marL="0" indent="0" algn="just">
              <a:buNone/>
            </a:pPr>
            <a:endParaRPr lang="ru-RU" sz="591" b="1" dirty="0">
              <a:solidFill>
                <a:srgbClr val="E4F8FC"/>
              </a:solidFill>
              <a:latin typeface="Arial Narrow" pitchFamily="34" charset="0"/>
            </a:endParaRPr>
          </a:p>
          <a:p>
            <a:pPr marL="0" indent="0" algn="just">
              <a:buNone/>
            </a:pPr>
            <a:r>
              <a:rPr lang="ru-RU" sz="1520" b="1" dirty="0">
                <a:solidFill>
                  <a:srgbClr val="E4F8FC"/>
                </a:solidFill>
                <a:latin typeface="Arial Narrow" pitchFamily="34" charset="0"/>
              </a:rPr>
              <a:t>ИНФОРМАЦИОННАЯ СИСТЕМА – </a:t>
            </a:r>
            <a:r>
              <a:rPr lang="ru-RU" sz="1520" dirty="0">
                <a:solidFill>
                  <a:srgbClr val="E4F8FC"/>
                </a:solidFill>
                <a:latin typeface="Arial Narrow" pitchFamily="34" charset="0"/>
              </a:rPr>
              <a:t>организованная совокупность информационных технологий, объектов и отношений между ними, образующая единое целое</a:t>
            </a:r>
          </a:p>
          <a:p>
            <a:pPr marL="0" indent="0" algn="just">
              <a:buNone/>
            </a:pPr>
            <a:endParaRPr lang="ru-RU" sz="591" dirty="0">
              <a:solidFill>
                <a:srgbClr val="E4F8FC"/>
              </a:solidFill>
              <a:latin typeface="Arial Narrow" pitchFamily="34" charset="0"/>
            </a:endParaRPr>
          </a:p>
          <a:p>
            <a:pPr marL="0" indent="0" algn="just">
              <a:buNone/>
            </a:pPr>
            <a:r>
              <a:rPr lang="ru-RU" sz="1520" b="1" dirty="0">
                <a:solidFill>
                  <a:srgbClr val="E4F8FC"/>
                </a:solidFill>
                <a:latin typeface="Arial Narrow" pitchFamily="34" charset="0"/>
              </a:rPr>
              <a:t>ИНФОРМАЦИОННАЯ ИНФРАСТРУКТУРА   –  </a:t>
            </a:r>
            <a:r>
              <a:rPr lang="ru-RU" sz="1520" dirty="0">
                <a:solidFill>
                  <a:srgbClr val="E4F8FC"/>
                </a:solidFill>
                <a:latin typeface="Arial Narrow" pitchFamily="34" charset="0"/>
              </a:rPr>
              <a:t>совокупность информационных систем и организационных структур, обеспечивающих функционирование и развитие информационного пространства МГС и средств информационного взаимодействия </a:t>
            </a:r>
          </a:p>
          <a:p>
            <a:pPr marL="0" indent="0" algn="just">
              <a:buNone/>
            </a:pPr>
            <a:endParaRPr lang="ru-RU" sz="1520" dirty="0">
              <a:latin typeface="Arial Narrow" pitchFamily="34" charset="0"/>
            </a:endParaRPr>
          </a:p>
          <a:p>
            <a:pPr marL="0" indent="0" algn="just">
              <a:buNone/>
            </a:pPr>
            <a:endParaRPr lang="ru-RU" sz="152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40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24000" y="836712"/>
            <a:ext cx="9144000" cy="3412977"/>
          </a:xfrm>
          <a:prstGeom prst="rect">
            <a:avLst/>
          </a:prstGeom>
        </p:spPr>
        <p:txBody>
          <a:bodyPr vert="horz" lIns="77228" tIns="38614" rIns="77228" bIns="386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757" b="1" dirty="0">
                <a:solidFill>
                  <a:srgbClr val="DBEFF9"/>
                </a:solidFill>
                <a:latin typeface="Arial Narrow" pitchFamily="34" charset="0"/>
              </a:rPr>
              <a:t>1 </a:t>
            </a:r>
            <a:r>
              <a:rPr lang="ru-RU" sz="6757" b="1" dirty="0">
                <a:solidFill>
                  <a:srgbClr val="DBEFF9"/>
                </a:solidFill>
                <a:latin typeface="Arial Narrow" pitchFamily="34" charset="0"/>
              </a:rPr>
              <a:t>этап</a:t>
            </a:r>
          </a:p>
          <a:p>
            <a:pPr algn="ctr"/>
            <a:endParaRPr lang="en-US" sz="6757" b="1" dirty="0">
              <a:solidFill>
                <a:srgbClr val="DBEFF9"/>
              </a:solidFill>
              <a:latin typeface="Arial Narrow" pitchFamily="34" charset="0"/>
            </a:endParaRPr>
          </a:p>
          <a:p>
            <a:pPr algn="ctr"/>
            <a:r>
              <a:rPr lang="ru-RU" sz="6757" b="1" dirty="0">
                <a:solidFill>
                  <a:srgbClr val="DBEFF9"/>
                </a:solidFill>
                <a:latin typeface="Arial Narrow" pitchFamily="34" charset="0"/>
              </a:rPr>
              <a:t>Личный кабинет МГС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35760" y="5733257"/>
            <a:ext cx="4212469" cy="1008112"/>
          </a:xfrm>
          <a:prstGeom prst="rect">
            <a:avLst/>
          </a:prstGeom>
        </p:spPr>
        <p:txBody>
          <a:bodyPr vert="horz" lIns="77228" tIns="38614" rIns="77228" bIns="386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561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47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28391" y="-914400"/>
            <a:ext cx="7070719" cy="1828800"/>
          </a:xfrm>
        </p:spPr>
        <p:txBody>
          <a:bodyPr>
            <a:normAutofit/>
          </a:bodyPr>
          <a:lstStyle/>
          <a:p>
            <a:r>
              <a:rPr lang="ru-RU" sz="4561" b="1" dirty="0">
                <a:solidFill>
                  <a:srgbClr val="D9EEF9"/>
                </a:solidFill>
                <a:latin typeface="Arial Narrow" pitchFamily="34" charset="0"/>
              </a:rPr>
              <a:t>Личный кабинет МГС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99536" y="1254874"/>
            <a:ext cx="7747620" cy="518457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1858" dirty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Личный кабинет МГС создается  с целью совершенствование системы информационного обеспечения по направлениям деятельности МГС и оптимизации процесса подготовки к совещаниям и заседаниям </a:t>
            </a:r>
          </a:p>
          <a:p>
            <a:pPr algn="just"/>
            <a:r>
              <a:rPr lang="ru-RU" sz="1858" dirty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Личный кабинет — это рабочая площадка, к которой получат доступ члены МГС, руководители национальных органов, члены НТК и РГ </a:t>
            </a:r>
          </a:p>
          <a:p>
            <a:pPr algn="just"/>
            <a:r>
              <a:rPr lang="ru-RU" sz="1858" dirty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Личный кабинет — это доступ к дополнительным материалам и возможностям, которые недоступны незарегистрированным </a:t>
            </a:r>
            <a:r>
              <a:rPr lang="ru-RU" sz="1858" dirty="0" smtClean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пользователям</a:t>
            </a:r>
            <a:endParaRPr lang="ru-RU" sz="1858" dirty="0">
              <a:solidFill>
                <a:srgbClr val="D9EEF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351" dirty="0" smtClean="0">
              <a:solidFill>
                <a:srgbClr val="D9EEF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351" dirty="0">
              <a:solidFill>
                <a:srgbClr val="D9EEF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858" dirty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 личном кабинете </a:t>
            </a:r>
            <a:r>
              <a:rPr lang="ru-RU" sz="1858" dirty="0" smtClean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можно</a:t>
            </a:r>
            <a:endParaRPr lang="ru-RU" sz="1858" dirty="0">
              <a:solidFill>
                <a:srgbClr val="D9EEF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363" algn="just"/>
            <a:r>
              <a:rPr lang="ru-RU" sz="1858" dirty="0" smtClean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Работать </a:t>
            </a:r>
            <a:r>
              <a:rPr lang="ru-RU" sz="1858" dirty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календарным </a:t>
            </a:r>
            <a:r>
              <a:rPr lang="ru-RU" sz="1858" dirty="0" smtClean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планом</a:t>
            </a:r>
            <a:endParaRPr lang="ru-RU" sz="1858" dirty="0">
              <a:solidFill>
                <a:srgbClr val="D9EEF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363" algn="just"/>
            <a:r>
              <a:rPr lang="ru-RU" sz="1858" dirty="0" smtClean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Работать </a:t>
            </a:r>
            <a:r>
              <a:rPr lang="ru-RU" sz="1858" dirty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материалами при подготовке  к совещаниям и заседаниям рабочих групп, научно-технических комиссий и </a:t>
            </a:r>
            <a:r>
              <a:rPr lang="ru-RU" sz="1858" dirty="0" smtClean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МГС</a:t>
            </a:r>
            <a:endParaRPr lang="ru-RU" sz="1858" dirty="0">
              <a:solidFill>
                <a:srgbClr val="D9EEF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363" algn="just"/>
            <a:r>
              <a:rPr lang="ru-RU" sz="1858" dirty="0" smtClean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Рассматривать</a:t>
            </a:r>
            <a:r>
              <a:rPr lang="ru-RU" sz="1858" dirty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согласовывать и при необходимости голосовать  по  проектам </a:t>
            </a:r>
            <a:r>
              <a:rPr lang="ru-RU" sz="1858" dirty="0" smtClean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документов</a:t>
            </a:r>
            <a:endParaRPr lang="ru-RU" sz="1858" dirty="0">
              <a:solidFill>
                <a:srgbClr val="D9EEF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363" algn="just"/>
            <a:r>
              <a:rPr lang="ru-RU" sz="1858" dirty="0" smtClean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Получать </a:t>
            </a:r>
            <a:r>
              <a:rPr lang="ru-RU" sz="1858" dirty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Обратную связь с другими пользователями внутри </a:t>
            </a:r>
            <a:r>
              <a:rPr lang="ru-RU" sz="1858" dirty="0" smtClean="0">
                <a:solidFill>
                  <a:srgbClr val="D9EEF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системы</a:t>
            </a:r>
            <a:endParaRPr lang="ru-RU" sz="1858" dirty="0">
              <a:solidFill>
                <a:srgbClr val="D9EEF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06309" y="4171028"/>
            <a:ext cx="162914" cy="144605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06309" y="4504865"/>
            <a:ext cx="162914" cy="144605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506309" y="5025374"/>
            <a:ext cx="162914" cy="144605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506309" y="5548442"/>
            <a:ext cx="162914" cy="144605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46177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689" y="332657"/>
            <a:ext cx="6343722" cy="6165419"/>
          </a:xfrm>
        </p:spPr>
      </p:pic>
    </p:spTree>
    <p:extLst>
      <p:ext uri="{BB962C8B-B14F-4D97-AF65-F5344CB8AC3E}">
        <p14:creationId xmlns:p14="http://schemas.microsoft.com/office/powerpoint/2010/main" val="352788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38139" y="-1046790"/>
            <a:ext cx="6729862" cy="1828800"/>
          </a:xfrm>
        </p:spPr>
        <p:txBody>
          <a:bodyPr>
            <a:normAutofit/>
          </a:bodyPr>
          <a:lstStyle/>
          <a:p>
            <a:r>
              <a:rPr lang="ru-RU" sz="3716" b="1" dirty="0">
                <a:solidFill>
                  <a:srgbClr val="D2EAF7"/>
                </a:solidFill>
                <a:latin typeface="Arial Narrow" pitchFamily="34" charset="0"/>
              </a:rPr>
              <a:t>Разделы  личного кабинета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09983" y="397662"/>
            <a:ext cx="4595480" cy="6048672"/>
          </a:xfrm>
        </p:spPr>
        <p:txBody>
          <a:bodyPr>
            <a:noAutofit/>
          </a:bodyPr>
          <a:lstStyle/>
          <a:p>
            <a:pPr marL="289613" indent="-289613">
              <a:buFontTx/>
              <a:buChar char="-"/>
            </a:pPr>
            <a:endParaRPr lang="ru-RU" sz="1520" dirty="0">
              <a:solidFill>
                <a:schemeClr val="tx1"/>
              </a:solidFill>
              <a:latin typeface="Arial Narrow" pitchFamily="34" charset="0"/>
            </a:endParaRPr>
          </a:p>
          <a:p>
            <a:r>
              <a:rPr lang="ru-RU" sz="2027" dirty="0">
                <a:solidFill>
                  <a:srgbClr val="D2EAF7"/>
                </a:solidFill>
                <a:latin typeface="Arial Narrow" pitchFamily="34" charset="0"/>
              </a:rPr>
              <a:t>Стратегия </a:t>
            </a:r>
            <a:r>
              <a:rPr lang="ru-RU" sz="2027" dirty="0" smtClean="0">
                <a:solidFill>
                  <a:srgbClr val="D2EAF7"/>
                </a:solidFill>
                <a:latin typeface="Arial Narrow" pitchFamily="34" charset="0"/>
              </a:rPr>
              <a:t>МГС</a:t>
            </a:r>
            <a:endParaRPr lang="en-US" sz="2027" dirty="0" smtClean="0">
              <a:solidFill>
                <a:srgbClr val="D2EAF7"/>
              </a:solidFill>
              <a:latin typeface="Arial Narrow" pitchFamily="34" charset="0"/>
            </a:endParaRPr>
          </a:p>
          <a:p>
            <a:r>
              <a:rPr lang="ru-RU" sz="2027" dirty="0" smtClean="0">
                <a:solidFill>
                  <a:srgbClr val="D2EAF7"/>
                </a:solidFill>
                <a:latin typeface="Arial Narrow" pitchFamily="34" charset="0"/>
              </a:rPr>
              <a:t>Заседания </a:t>
            </a:r>
            <a:r>
              <a:rPr lang="ru-RU" sz="2027" dirty="0">
                <a:solidFill>
                  <a:srgbClr val="D2EAF7"/>
                </a:solidFill>
                <a:latin typeface="Arial Narrow" pitchFamily="34" charset="0"/>
              </a:rPr>
              <a:t>и совещания МГС</a:t>
            </a:r>
          </a:p>
          <a:p>
            <a:r>
              <a:rPr lang="ru-RU" sz="2027" dirty="0">
                <a:solidFill>
                  <a:srgbClr val="D2EAF7"/>
                </a:solidFill>
                <a:latin typeface="Arial Narrow" pitchFamily="34" charset="0"/>
              </a:rPr>
              <a:t>Стандартизация</a:t>
            </a:r>
          </a:p>
          <a:p>
            <a:r>
              <a:rPr lang="ru-RU" sz="2027" dirty="0" smtClean="0">
                <a:solidFill>
                  <a:srgbClr val="D2EAF7"/>
                </a:solidFill>
                <a:latin typeface="Arial Narrow" pitchFamily="34" charset="0"/>
              </a:rPr>
              <a:t>Метрология</a:t>
            </a:r>
            <a:endParaRPr lang="en-US" sz="2027" dirty="0" smtClean="0">
              <a:solidFill>
                <a:srgbClr val="D2EAF7"/>
              </a:solidFill>
              <a:latin typeface="Arial Narrow" pitchFamily="34" charset="0"/>
            </a:endParaRPr>
          </a:p>
          <a:p>
            <a:r>
              <a:rPr lang="ru-RU" sz="2027" dirty="0" smtClean="0">
                <a:solidFill>
                  <a:srgbClr val="D2EAF7"/>
                </a:solidFill>
                <a:latin typeface="Arial Narrow" pitchFamily="34" charset="0"/>
              </a:rPr>
              <a:t>Надзор</a:t>
            </a:r>
            <a:endParaRPr lang="ru-RU" sz="2027" dirty="0">
              <a:solidFill>
                <a:srgbClr val="D2EAF7"/>
              </a:solidFill>
              <a:latin typeface="Arial Narrow" pitchFamily="34" charset="0"/>
            </a:endParaRPr>
          </a:p>
          <a:p>
            <a:r>
              <a:rPr lang="ru-RU" sz="2027" dirty="0">
                <a:solidFill>
                  <a:srgbClr val="D2EAF7"/>
                </a:solidFill>
                <a:latin typeface="Arial Narrow" pitchFamily="34" charset="0"/>
              </a:rPr>
              <a:t>Аккредитация</a:t>
            </a:r>
          </a:p>
          <a:p>
            <a:r>
              <a:rPr lang="ru-RU" sz="2027" dirty="0">
                <a:solidFill>
                  <a:srgbClr val="D2EAF7"/>
                </a:solidFill>
                <a:latin typeface="Arial Narrow" pitchFamily="34" charset="0"/>
              </a:rPr>
              <a:t>Оценка соответствия</a:t>
            </a:r>
          </a:p>
          <a:p>
            <a:r>
              <a:rPr lang="ru-RU" sz="2027" dirty="0" smtClean="0">
                <a:solidFill>
                  <a:srgbClr val="D2EAF7"/>
                </a:solidFill>
                <a:latin typeface="Arial Narrow" pitchFamily="34" charset="0"/>
              </a:rPr>
              <a:t>Рабочая </a:t>
            </a:r>
            <a:r>
              <a:rPr lang="ru-RU" sz="2027" dirty="0">
                <a:solidFill>
                  <a:srgbClr val="D2EAF7"/>
                </a:solidFill>
                <a:latin typeface="Arial Narrow" pitchFamily="34" charset="0"/>
              </a:rPr>
              <a:t>площадка МТК</a:t>
            </a:r>
          </a:p>
          <a:p>
            <a:r>
              <a:rPr lang="ru-RU" sz="2027" dirty="0" smtClean="0">
                <a:solidFill>
                  <a:srgbClr val="D2EAF7"/>
                </a:solidFill>
                <a:latin typeface="Arial Narrow" pitchFamily="34" charset="0"/>
              </a:rPr>
              <a:t>Международное </a:t>
            </a:r>
            <a:r>
              <a:rPr lang="ru-RU" sz="2027" dirty="0">
                <a:solidFill>
                  <a:srgbClr val="D2EAF7"/>
                </a:solidFill>
                <a:latin typeface="Arial Narrow" pitchFamily="34" charset="0"/>
              </a:rPr>
              <a:t>сотрудничество</a:t>
            </a:r>
          </a:p>
          <a:p>
            <a:r>
              <a:rPr lang="ru-RU" sz="2027" dirty="0">
                <a:solidFill>
                  <a:srgbClr val="D2EAF7"/>
                </a:solidFill>
                <a:latin typeface="Arial Narrow" pitchFamily="34" charset="0"/>
              </a:rPr>
              <a:t>Каталог стандартов</a:t>
            </a:r>
          </a:p>
          <a:p>
            <a:r>
              <a:rPr lang="ru-RU" sz="2027" dirty="0">
                <a:solidFill>
                  <a:srgbClr val="D2EAF7"/>
                </a:solidFill>
                <a:latin typeface="Arial Narrow" pitchFamily="34" charset="0"/>
              </a:rPr>
              <a:t>Календарный план</a:t>
            </a:r>
          </a:p>
          <a:p>
            <a:r>
              <a:rPr lang="ru-RU" sz="2027" dirty="0">
                <a:solidFill>
                  <a:srgbClr val="D2EAF7"/>
                </a:solidFill>
                <a:latin typeface="Arial Narrow" pitchFamily="34" charset="0"/>
              </a:rPr>
              <a:t>Календарь событий </a:t>
            </a:r>
          </a:p>
          <a:p>
            <a:pPr marL="289613" indent="-289613">
              <a:buFontTx/>
              <a:buChar char="-"/>
            </a:pPr>
            <a:endParaRPr lang="ru-RU" sz="152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047852" y="924671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047852" y="1379959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047852" y="1835247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047852" y="2324966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47852" y="2784079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047852" y="3273799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047852" y="3763519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047852" y="4192026"/>
            <a:ext cx="218078" cy="196330"/>
          </a:xfrm>
          <a:prstGeom prst="ellipse">
            <a:avLst/>
          </a:prstGeom>
          <a:solidFill>
            <a:srgbClr val="97CDE7"/>
          </a:solidFill>
          <a:ln>
            <a:solidFill>
              <a:srgbClr val="97CD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047852" y="4666442"/>
            <a:ext cx="218078" cy="196330"/>
          </a:xfrm>
          <a:prstGeom prst="ellipse">
            <a:avLst/>
          </a:prstGeom>
          <a:solidFill>
            <a:srgbClr val="97CDE7"/>
          </a:solidFill>
          <a:ln>
            <a:solidFill>
              <a:srgbClr val="97CD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047852" y="5140858"/>
            <a:ext cx="218078" cy="196330"/>
          </a:xfrm>
          <a:prstGeom prst="ellipse">
            <a:avLst/>
          </a:prstGeom>
          <a:solidFill>
            <a:srgbClr val="97CDE7"/>
          </a:solidFill>
          <a:ln>
            <a:solidFill>
              <a:srgbClr val="97CD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047852" y="5615274"/>
            <a:ext cx="218078" cy="196330"/>
          </a:xfrm>
          <a:prstGeom prst="ellipse">
            <a:avLst/>
          </a:prstGeom>
          <a:solidFill>
            <a:srgbClr val="97CDE7"/>
          </a:solidFill>
          <a:ln>
            <a:solidFill>
              <a:srgbClr val="97CD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047852" y="6065528"/>
            <a:ext cx="218078" cy="196330"/>
          </a:xfrm>
          <a:prstGeom prst="ellipse">
            <a:avLst/>
          </a:prstGeom>
          <a:solidFill>
            <a:srgbClr val="97CDE7"/>
          </a:solidFill>
          <a:ln>
            <a:solidFill>
              <a:srgbClr val="97CD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cxnSp>
        <p:nvCxnSpPr>
          <p:cNvPr id="17" name="Прямая соединительная линия 16"/>
          <p:cNvCxnSpPr>
            <a:endCxn id="4" idx="2"/>
          </p:cNvCxnSpPr>
          <p:nvPr/>
        </p:nvCxnSpPr>
        <p:spPr>
          <a:xfrm>
            <a:off x="3007783" y="592667"/>
            <a:ext cx="1040069" cy="430169"/>
          </a:xfrm>
          <a:prstGeom prst="line">
            <a:avLst/>
          </a:prstGeom>
          <a:ln w="28575">
            <a:solidFill>
              <a:srgbClr val="DAEF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5" idx="2"/>
          </p:cNvCxnSpPr>
          <p:nvPr/>
        </p:nvCxnSpPr>
        <p:spPr>
          <a:xfrm>
            <a:off x="2470150" y="1047955"/>
            <a:ext cx="1577702" cy="430169"/>
          </a:xfrm>
          <a:prstGeom prst="line">
            <a:avLst/>
          </a:prstGeom>
          <a:ln w="28575">
            <a:solidFill>
              <a:srgbClr val="DAEF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6" idx="2"/>
          </p:cNvCxnSpPr>
          <p:nvPr/>
        </p:nvCxnSpPr>
        <p:spPr>
          <a:xfrm>
            <a:off x="2476439" y="1536701"/>
            <a:ext cx="1571413" cy="396711"/>
          </a:xfrm>
          <a:prstGeom prst="line">
            <a:avLst/>
          </a:prstGeom>
          <a:ln w="28575">
            <a:solidFill>
              <a:srgbClr val="DAEF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endCxn id="7" idx="2"/>
          </p:cNvCxnSpPr>
          <p:nvPr/>
        </p:nvCxnSpPr>
        <p:spPr>
          <a:xfrm>
            <a:off x="2371948" y="1933233"/>
            <a:ext cx="1675904" cy="489898"/>
          </a:xfrm>
          <a:prstGeom prst="line">
            <a:avLst/>
          </a:prstGeom>
          <a:ln w="28575">
            <a:solidFill>
              <a:srgbClr val="DAEF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endCxn id="9" idx="2"/>
          </p:cNvCxnSpPr>
          <p:nvPr/>
        </p:nvCxnSpPr>
        <p:spPr>
          <a:xfrm>
            <a:off x="1707376" y="2330239"/>
            <a:ext cx="2340476" cy="1041725"/>
          </a:xfrm>
          <a:prstGeom prst="line">
            <a:avLst/>
          </a:prstGeom>
          <a:ln w="28575">
            <a:solidFill>
              <a:srgbClr val="DAEF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endCxn id="10" idx="2"/>
          </p:cNvCxnSpPr>
          <p:nvPr/>
        </p:nvCxnSpPr>
        <p:spPr>
          <a:xfrm>
            <a:off x="1430081" y="2667073"/>
            <a:ext cx="2617771" cy="1194611"/>
          </a:xfrm>
          <a:prstGeom prst="line">
            <a:avLst/>
          </a:prstGeom>
          <a:ln w="28575">
            <a:solidFill>
              <a:srgbClr val="DAEF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endCxn id="8" idx="1"/>
          </p:cNvCxnSpPr>
          <p:nvPr/>
        </p:nvCxnSpPr>
        <p:spPr>
          <a:xfrm>
            <a:off x="1851591" y="1933347"/>
            <a:ext cx="2228198" cy="879484"/>
          </a:xfrm>
          <a:prstGeom prst="line">
            <a:avLst/>
          </a:prstGeom>
          <a:ln w="28575">
            <a:solidFill>
              <a:srgbClr val="DAEF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endCxn id="11" idx="2"/>
          </p:cNvCxnSpPr>
          <p:nvPr/>
        </p:nvCxnSpPr>
        <p:spPr>
          <a:xfrm>
            <a:off x="1746250" y="4129105"/>
            <a:ext cx="2301602" cy="161086"/>
          </a:xfrm>
          <a:prstGeom prst="line">
            <a:avLst/>
          </a:prstGeom>
          <a:ln w="28575">
            <a:solidFill>
              <a:srgbClr val="97C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1767702" y="4585899"/>
            <a:ext cx="2301602" cy="161086"/>
          </a:xfrm>
          <a:prstGeom prst="line">
            <a:avLst/>
          </a:prstGeom>
          <a:ln w="28575">
            <a:solidFill>
              <a:srgbClr val="97C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endCxn id="13" idx="2"/>
          </p:cNvCxnSpPr>
          <p:nvPr/>
        </p:nvCxnSpPr>
        <p:spPr>
          <a:xfrm>
            <a:off x="2409986" y="4971081"/>
            <a:ext cx="1637866" cy="267942"/>
          </a:xfrm>
          <a:prstGeom prst="line">
            <a:avLst/>
          </a:prstGeom>
          <a:ln w="28575">
            <a:solidFill>
              <a:srgbClr val="97C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endCxn id="14" idx="2"/>
          </p:cNvCxnSpPr>
          <p:nvPr/>
        </p:nvCxnSpPr>
        <p:spPr>
          <a:xfrm>
            <a:off x="2519025" y="5347332"/>
            <a:ext cx="1528827" cy="366107"/>
          </a:xfrm>
          <a:prstGeom prst="line">
            <a:avLst/>
          </a:prstGeom>
          <a:ln w="28575">
            <a:solidFill>
              <a:srgbClr val="97C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endCxn id="15" idx="2"/>
          </p:cNvCxnSpPr>
          <p:nvPr/>
        </p:nvCxnSpPr>
        <p:spPr>
          <a:xfrm>
            <a:off x="2518770" y="5857554"/>
            <a:ext cx="1529082" cy="306139"/>
          </a:xfrm>
          <a:prstGeom prst="line">
            <a:avLst/>
          </a:prstGeom>
          <a:ln w="28575">
            <a:solidFill>
              <a:srgbClr val="97C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393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136" y="1"/>
            <a:ext cx="4742864" cy="68580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524000" y="1930697"/>
            <a:ext cx="4659274" cy="2934662"/>
          </a:xfrm>
          <a:prstGeom prst="rect">
            <a:avLst/>
          </a:prstGeom>
        </p:spPr>
        <p:txBody>
          <a:bodyPr vert="horz" lIns="77228" tIns="38614" rIns="77228" bIns="38614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703" b="1" cap="all" dirty="0">
                <a:solidFill>
                  <a:srgbClr val="009DD9">
                    <a:lumMod val="50000"/>
                  </a:srgbClr>
                </a:solidFill>
                <a:latin typeface="Arial Narrow" pitchFamily="34" charset="0"/>
              </a:rPr>
              <a:t>В каждом разделе личного кабинета организованно рабочее пространство </a:t>
            </a:r>
            <a:br>
              <a:rPr lang="ru-RU" sz="2703" b="1" cap="all" dirty="0">
                <a:solidFill>
                  <a:srgbClr val="009DD9">
                    <a:lumMod val="50000"/>
                  </a:srgbClr>
                </a:solidFill>
                <a:latin typeface="Arial Narrow" pitchFamily="34" charset="0"/>
              </a:rPr>
            </a:br>
            <a:r>
              <a:rPr lang="ru-RU" sz="2703" b="1" cap="all" dirty="0">
                <a:solidFill>
                  <a:srgbClr val="009DD9">
                    <a:lumMod val="50000"/>
                  </a:srgbClr>
                </a:solidFill>
                <a:latin typeface="Arial Narrow" pitchFamily="34" charset="0"/>
              </a:rPr>
              <a:t>для работ членов НТК и РГ</a:t>
            </a:r>
          </a:p>
        </p:txBody>
      </p:sp>
    </p:spTree>
    <p:extLst>
      <p:ext uri="{BB962C8B-B14F-4D97-AF65-F5344CB8AC3E}">
        <p14:creationId xmlns:p14="http://schemas.microsoft.com/office/powerpoint/2010/main" val="70976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98121" y="1290810"/>
            <a:ext cx="3759163" cy="5567190"/>
          </a:xfrm>
        </p:spPr>
        <p:txBody>
          <a:bodyPr>
            <a:noAutofit/>
          </a:bodyPr>
          <a:lstStyle/>
          <a:p>
            <a:r>
              <a:rPr lang="ru-RU" sz="2365" dirty="0">
                <a:solidFill>
                  <a:srgbClr val="D9EEF9"/>
                </a:solidFill>
                <a:latin typeface="Arial Narrow" pitchFamily="34" charset="0"/>
              </a:rPr>
              <a:t>Стратегия </a:t>
            </a:r>
            <a:r>
              <a:rPr lang="ru-RU" sz="2365" dirty="0" smtClean="0">
                <a:solidFill>
                  <a:srgbClr val="D9EEF9"/>
                </a:solidFill>
                <a:latin typeface="Arial Narrow" pitchFamily="34" charset="0"/>
              </a:rPr>
              <a:t>МГС</a:t>
            </a:r>
            <a:endParaRPr lang="en-US" sz="2365" dirty="0" smtClean="0">
              <a:solidFill>
                <a:srgbClr val="D9EEF9"/>
              </a:solidFill>
              <a:latin typeface="Arial Narrow" pitchFamily="34" charset="0"/>
            </a:endParaRPr>
          </a:p>
          <a:p>
            <a:r>
              <a:rPr lang="ru-RU" sz="2365" dirty="0" smtClean="0">
                <a:solidFill>
                  <a:srgbClr val="D9EEF9"/>
                </a:solidFill>
                <a:latin typeface="Arial Narrow" pitchFamily="34" charset="0"/>
              </a:rPr>
              <a:t>Стандартизация</a:t>
            </a:r>
            <a:endParaRPr lang="ru-RU" sz="2365" dirty="0">
              <a:solidFill>
                <a:srgbClr val="D9EEF9"/>
              </a:solidFill>
              <a:latin typeface="Arial Narrow" pitchFamily="34" charset="0"/>
            </a:endParaRPr>
          </a:p>
          <a:p>
            <a:r>
              <a:rPr lang="ru-RU" sz="2365" dirty="0" smtClean="0">
                <a:solidFill>
                  <a:srgbClr val="D9EEF9"/>
                </a:solidFill>
                <a:latin typeface="Arial Narrow" pitchFamily="34" charset="0"/>
              </a:rPr>
              <a:t>Метрология</a:t>
            </a:r>
            <a:endParaRPr lang="en-US" sz="2365" dirty="0" smtClean="0">
              <a:solidFill>
                <a:srgbClr val="D9EEF9"/>
              </a:solidFill>
              <a:latin typeface="Arial Narrow" pitchFamily="34" charset="0"/>
            </a:endParaRPr>
          </a:p>
          <a:p>
            <a:r>
              <a:rPr lang="ru-RU" sz="2365" dirty="0" smtClean="0">
                <a:solidFill>
                  <a:srgbClr val="D9EEF9"/>
                </a:solidFill>
                <a:latin typeface="Arial Narrow" pitchFamily="34" charset="0"/>
              </a:rPr>
              <a:t>Надзор</a:t>
            </a:r>
            <a:endParaRPr lang="ru-RU" sz="2365" dirty="0">
              <a:solidFill>
                <a:srgbClr val="D9EEF9"/>
              </a:solidFill>
              <a:latin typeface="Arial Narrow" pitchFamily="34" charset="0"/>
            </a:endParaRPr>
          </a:p>
          <a:p>
            <a:r>
              <a:rPr lang="ru-RU" sz="2365" dirty="0">
                <a:solidFill>
                  <a:srgbClr val="D9EEF9"/>
                </a:solidFill>
                <a:latin typeface="Arial Narrow" pitchFamily="34" charset="0"/>
              </a:rPr>
              <a:t>Оценка </a:t>
            </a:r>
            <a:r>
              <a:rPr lang="ru-RU" sz="2365" dirty="0" smtClean="0">
                <a:solidFill>
                  <a:srgbClr val="D9EEF9"/>
                </a:solidFill>
                <a:latin typeface="Arial Narrow" pitchFamily="34" charset="0"/>
              </a:rPr>
              <a:t>соответствия</a:t>
            </a:r>
            <a:endParaRPr lang="en-US" sz="2365" dirty="0" smtClean="0">
              <a:solidFill>
                <a:srgbClr val="D9EEF9"/>
              </a:solidFill>
              <a:latin typeface="Arial Narrow" pitchFamily="34" charset="0"/>
            </a:endParaRPr>
          </a:p>
          <a:p>
            <a:r>
              <a:rPr lang="ru-RU" sz="2365" dirty="0" smtClean="0">
                <a:solidFill>
                  <a:srgbClr val="D9EEF9"/>
                </a:solidFill>
                <a:latin typeface="Arial Narrow" pitchFamily="34" charset="0"/>
              </a:rPr>
              <a:t>Аккредитация</a:t>
            </a:r>
            <a:endParaRPr lang="ru-RU" sz="2365" dirty="0">
              <a:solidFill>
                <a:srgbClr val="D9EEF9"/>
              </a:solidFill>
              <a:latin typeface="Arial Narrow" pitchFamily="34" charset="0"/>
            </a:endParaRPr>
          </a:p>
          <a:p>
            <a:r>
              <a:rPr lang="ru-RU" sz="2365" dirty="0" smtClean="0">
                <a:solidFill>
                  <a:srgbClr val="D9EEF9"/>
                </a:solidFill>
                <a:latin typeface="Arial Narrow" pitchFamily="34" charset="0"/>
              </a:rPr>
              <a:t>Международное </a:t>
            </a:r>
            <a:r>
              <a:rPr lang="ru-RU" sz="2365" dirty="0">
                <a:solidFill>
                  <a:srgbClr val="D9EEF9"/>
                </a:solidFill>
                <a:latin typeface="Arial Narrow" pitchFamily="34" charset="0"/>
              </a:rPr>
              <a:t>сотрудничество</a:t>
            </a:r>
          </a:p>
          <a:p>
            <a:endParaRPr lang="ru-RU" sz="2365" dirty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sz="2365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92674" y="1290810"/>
            <a:ext cx="45719" cy="419559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20">
              <a:solidFill>
                <a:prstClr val="white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7357283" y="1792208"/>
            <a:ext cx="3813120" cy="3760440"/>
          </a:xfrm>
          <a:prstGeom prst="rect">
            <a:avLst/>
          </a:prstGeom>
        </p:spPr>
        <p:txBody>
          <a:bodyPr vert="horz" lIns="77228" tIns="38614" rIns="77228" bIns="38614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89" dirty="0">
                <a:solidFill>
                  <a:srgbClr val="D9EEF9"/>
                </a:solidFill>
                <a:latin typeface="Arial Narrow" pitchFamily="34" charset="0"/>
              </a:rPr>
              <a:t>Материалы</a:t>
            </a:r>
            <a:r>
              <a:rPr lang="en-US" sz="1689" dirty="0">
                <a:solidFill>
                  <a:srgbClr val="D9EEF9"/>
                </a:solidFill>
                <a:latin typeface="Arial Narrow" pitchFamily="34" charset="0"/>
              </a:rPr>
              <a:t> </a:t>
            </a:r>
            <a:r>
              <a:rPr lang="ru-RU" sz="1689" dirty="0">
                <a:solidFill>
                  <a:srgbClr val="D9EEF9"/>
                </a:solidFill>
                <a:latin typeface="Arial Narrow" pitchFamily="34" charset="0"/>
              </a:rPr>
              <a:t>совещаний и  заседаний НТК и РГ  (архив)</a:t>
            </a:r>
          </a:p>
          <a:p>
            <a:pPr algn="just"/>
            <a:r>
              <a:rPr lang="ru-RU" sz="1689" dirty="0">
                <a:solidFill>
                  <a:srgbClr val="D9EEF9"/>
                </a:solidFill>
                <a:latin typeface="Arial Narrow" pitchFamily="34" charset="0"/>
              </a:rPr>
              <a:t>Проекты документов и материалы для подготовки к совещаниям и заседаниям РГ, НТК и МГС</a:t>
            </a:r>
          </a:p>
          <a:p>
            <a:pPr algn="just"/>
            <a:r>
              <a:rPr lang="ru-RU" sz="1689" dirty="0">
                <a:solidFill>
                  <a:srgbClr val="D9EEF9"/>
                </a:solidFill>
                <a:latin typeface="Arial Narrow" pitchFamily="34" charset="0"/>
              </a:rPr>
              <a:t>Обсуждение и согласование документов</a:t>
            </a:r>
          </a:p>
          <a:p>
            <a:pPr algn="just"/>
            <a:r>
              <a:rPr lang="ru-RU" sz="1689" dirty="0">
                <a:solidFill>
                  <a:srgbClr val="D9EEF9"/>
                </a:solidFill>
                <a:latin typeface="Arial Narrow" pitchFamily="34" charset="0"/>
              </a:rPr>
              <a:t>Чат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3796708" y="-914400"/>
            <a:ext cx="6871292" cy="1828800"/>
          </a:xfrm>
        </p:spPr>
        <p:txBody>
          <a:bodyPr>
            <a:normAutofit/>
          </a:bodyPr>
          <a:lstStyle/>
          <a:p>
            <a:r>
              <a:rPr lang="ru-RU" sz="3716" b="1" dirty="0">
                <a:solidFill>
                  <a:srgbClr val="D9EEF9"/>
                </a:solidFill>
                <a:latin typeface="Arial Narrow" pitchFamily="34" charset="0"/>
              </a:rPr>
              <a:t>Разделы  личного кабинета</a:t>
            </a:r>
          </a:p>
        </p:txBody>
      </p:sp>
      <p:sp>
        <p:nvSpPr>
          <p:cNvPr id="6" name="Овал 5"/>
          <p:cNvSpPr/>
          <p:nvPr/>
        </p:nvSpPr>
        <p:spPr>
          <a:xfrm>
            <a:off x="3290310" y="1456477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90310" y="1969154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90310" y="2499754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90310" y="3082502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290310" y="3574263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90310" y="4115506"/>
            <a:ext cx="218078" cy="196330"/>
          </a:xfrm>
          <a:prstGeom prst="ellipse">
            <a:avLst/>
          </a:prstGeom>
          <a:solidFill>
            <a:srgbClr val="D2EAF7"/>
          </a:solidFill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291179" y="4656749"/>
            <a:ext cx="218078" cy="196330"/>
          </a:xfrm>
          <a:prstGeom prst="ellipse">
            <a:avLst/>
          </a:prstGeom>
          <a:solidFill>
            <a:srgbClr val="97CDE7"/>
          </a:solidFill>
          <a:ln>
            <a:solidFill>
              <a:srgbClr val="95C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123315" y="1902905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122628" y="2660441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7122628" y="3720227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122628" y="4412723"/>
            <a:ext cx="218078" cy="196330"/>
          </a:xfrm>
          <a:prstGeom prst="ellipse">
            <a:avLst/>
          </a:prstGeom>
          <a:noFill/>
          <a:ln>
            <a:solidFill>
              <a:srgbClr val="C7E5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cxnSp>
        <p:nvCxnSpPr>
          <p:cNvPr id="22" name="Прямая соединительная линия 21"/>
          <p:cNvCxnSpPr>
            <a:endCxn id="6" idx="1"/>
          </p:cNvCxnSpPr>
          <p:nvPr/>
        </p:nvCxnSpPr>
        <p:spPr>
          <a:xfrm>
            <a:off x="2965450" y="628650"/>
            <a:ext cx="356797" cy="856579"/>
          </a:xfrm>
          <a:prstGeom prst="line">
            <a:avLst/>
          </a:prstGeom>
          <a:ln w="28575">
            <a:solidFill>
              <a:srgbClr val="DAEF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8" idx="1"/>
          </p:cNvCxnSpPr>
          <p:nvPr/>
        </p:nvCxnSpPr>
        <p:spPr>
          <a:xfrm>
            <a:off x="2468880" y="1060450"/>
            <a:ext cx="853367" cy="937456"/>
          </a:xfrm>
          <a:prstGeom prst="line">
            <a:avLst/>
          </a:prstGeom>
          <a:ln w="28575">
            <a:solidFill>
              <a:srgbClr val="DAEF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9" idx="1"/>
          </p:cNvCxnSpPr>
          <p:nvPr/>
        </p:nvCxnSpPr>
        <p:spPr>
          <a:xfrm>
            <a:off x="2438400" y="1590675"/>
            <a:ext cx="883847" cy="937831"/>
          </a:xfrm>
          <a:prstGeom prst="line">
            <a:avLst/>
          </a:prstGeom>
          <a:ln w="28575">
            <a:solidFill>
              <a:srgbClr val="DAEF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10" idx="1"/>
          </p:cNvCxnSpPr>
          <p:nvPr/>
        </p:nvCxnSpPr>
        <p:spPr>
          <a:xfrm>
            <a:off x="2332038" y="1949450"/>
            <a:ext cx="990209" cy="1161804"/>
          </a:xfrm>
          <a:prstGeom prst="line">
            <a:avLst/>
          </a:prstGeom>
          <a:ln w="28575">
            <a:solidFill>
              <a:srgbClr val="CDE8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endCxn id="11" idx="1"/>
          </p:cNvCxnSpPr>
          <p:nvPr/>
        </p:nvCxnSpPr>
        <p:spPr>
          <a:xfrm>
            <a:off x="1711325" y="2333625"/>
            <a:ext cx="1610922" cy="1269390"/>
          </a:xfrm>
          <a:prstGeom prst="line">
            <a:avLst/>
          </a:prstGeom>
          <a:ln w="28575">
            <a:solidFill>
              <a:srgbClr val="C3E3F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12" idx="1"/>
          </p:cNvCxnSpPr>
          <p:nvPr/>
        </p:nvCxnSpPr>
        <p:spPr>
          <a:xfrm>
            <a:off x="1435100" y="2660441"/>
            <a:ext cx="1887147" cy="1483817"/>
          </a:xfrm>
          <a:prstGeom prst="line">
            <a:avLst/>
          </a:prstGeom>
          <a:ln w="28575">
            <a:solidFill>
              <a:srgbClr val="BCE0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endCxn id="13" idx="1"/>
          </p:cNvCxnSpPr>
          <p:nvPr/>
        </p:nvCxnSpPr>
        <p:spPr>
          <a:xfrm>
            <a:off x="1739685" y="4144072"/>
            <a:ext cx="1583431" cy="541429"/>
          </a:xfrm>
          <a:prstGeom prst="line">
            <a:avLst/>
          </a:prstGeom>
          <a:ln w="28575">
            <a:solidFill>
              <a:srgbClr val="95CC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2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Контур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7139</TotalTime>
  <Words>657</Words>
  <Application>Microsoft Office PowerPoint</Application>
  <PresentationFormat>Широкоэкранный</PresentationFormat>
  <Paragraphs>125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Arial Narrow</vt:lpstr>
      <vt:lpstr>Calibri</vt:lpstr>
      <vt:lpstr>Trebuchet MS</vt:lpstr>
      <vt:lpstr>Tw Cen MT</vt:lpstr>
      <vt:lpstr>1_Контур</vt:lpstr>
      <vt:lpstr>Презентация PowerPoint</vt:lpstr>
      <vt:lpstr>Презентация PowerPoint</vt:lpstr>
      <vt:lpstr>Информатизация                               цифровизация                                       цифровая трансформация</vt:lpstr>
      <vt:lpstr>Презентация PowerPoint</vt:lpstr>
      <vt:lpstr>Личный кабинет МГС</vt:lpstr>
      <vt:lpstr>Презентация PowerPoint</vt:lpstr>
      <vt:lpstr>Разделы  личного кабинета</vt:lpstr>
      <vt:lpstr>Презентация PowerPoint</vt:lpstr>
      <vt:lpstr>Разделы  личного кабинета</vt:lpstr>
      <vt:lpstr>Разделы  личного кабинета</vt:lpstr>
      <vt:lpstr>Разделы  личного кабинета</vt:lpstr>
      <vt:lpstr>Разделы  личного кабинета</vt:lpstr>
      <vt:lpstr>Разделы  личного кабинета</vt:lpstr>
      <vt:lpstr>Разделы  личного кабинета</vt:lpstr>
      <vt:lpstr>Разделы  личного кабинета</vt:lpstr>
      <vt:lpstr>Разделы  личного кабинета</vt:lpstr>
      <vt:lpstr>Презентация PowerPoint</vt:lpstr>
    </vt:vector>
  </TitlesOfParts>
  <Company>Windows User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v.charniak</dc:creator>
  <cp:lastModifiedBy>Владимир Черняк</cp:lastModifiedBy>
  <cp:revision>322</cp:revision>
  <cp:lastPrinted>2017-03-29T09:51:54Z</cp:lastPrinted>
  <dcterms:created xsi:type="dcterms:W3CDTF">2016-11-14T07:27:54Z</dcterms:created>
  <dcterms:modified xsi:type="dcterms:W3CDTF">2020-11-19T13:34:59Z</dcterms:modified>
</cp:coreProperties>
</file>